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9"/>
  </p:notesMasterIdLst>
  <p:handoutMasterIdLst>
    <p:handoutMasterId r:id="rId40"/>
  </p:handoutMasterIdLst>
  <p:sldIdLst>
    <p:sldId id="257" r:id="rId2"/>
    <p:sldId id="258" r:id="rId3"/>
    <p:sldId id="259" r:id="rId4"/>
    <p:sldId id="261" r:id="rId5"/>
    <p:sldId id="260" r:id="rId6"/>
    <p:sldId id="285" r:id="rId7"/>
    <p:sldId id="263" r:id="rId8"/>
    <p:sldId id="284" r:id="rId9"/>
    <p:sldId id="281" r:id="rId10"/>
    <p:sldId id="264" r:id="rId11"/>
    <p:sldId id="265" r:id="rId12"/>
    <p:sldId id="283" r:id="rId13"/>
    <p:sldId id="267" r:id="rId14"/>
    <p:sldId id="268" r:id="rId15"/>
    <p:sldId id="269" r:id="rId16"/>
    <p:sldId id="270" r:id="rId17"/>
    <p:sldId id="271" r:id="rId18"/>
    <p:sldId id="272" r:id="rId19"/>
    <p:sldId id="273" r:id="rId20"/>
    <p:sldId id="288" r:id="rId21"/>
    <p:sldId id="274" r:id="rId22"/>
    <p:sldId id="275" r:id="rId23"/>
    <p:sldId id="289" r:id="rId24"/>
    <p:sldId id="295" r:id="rId25"/>
    <p:sldId id="294" r:id="rId26"/>
    <p:sldId id="297" r:id="rId27"/>
    <p:sldId id="298" r:id="rId28"/>
    <p:sldId id="300" r:id="rId29"/>
    <p:sldId id="301" r:id="rId30"/>
    <p:sldId id="304" r:id="rId31"/>
    <p:sldId id="306" r:id="rId32"/>
    <p:sldId id="305" r:id="rId33"/>
    <p:sldId id="291" r:id="rId34"/>
    <p:sldId id="277" r:id="rId35"/>
    <p:sldId id="278" r:id="rId36"/>
    <p:sldId id="292" r:id="rId37"/>
    <p:sldId id="293"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0" d="100"/>
          <a:sy n="30" d="100"/>
        </p:scale>
        <p:origin x="691"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71602-1C5F-4BA2-978D-F2FEC6CF7B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519967-5CA4-48A7-AC96-C71AC8D361FB}">
      <dgm:prSet phldrT="[Text]" custT="1"/>
      <dgm:spPr>
        <a:solidFill>
          <a:schemeClr val="accent4">
            <a:lumMod val="50000"/>
          </a:schemeClr>
        </a:solidFill>
      </dgm:spPr>
      <dgm:t>
        <a:bodyPr/>
        <a:lstStyle/>
        <a:p>
          <a:r>
            <a:rPr lang="en-US" sz="2400" dirty="0" smtClean="0"/>
            <a:t>Increase alignment and continuity between early learning settings and elementary school</a:t>
          </a:r>
          <a:endParaRPr lang="en-US" sz="2400" dirty="0"/>
        </a:p>
      </dgm:t>
    </dgm:pt>
    <dgm:pt modelId="{8B12EC1E-5241-4CB8-AEAF-0EAC61AE5E67}" type="parTrans" cxnId="{C78D14F6-834C-449A-806F-530E1AB6B2FF}">
      <dgm:prSet/>
      <dgm:spPr/>
      <dgm:t>
        <a:bodyPr/>
        <a:lstStyle/>
        <a:p>
          <a:endParaRPr lang="en-US"/>
        </a:p>
      </dgm:t>
    </dgm:pt>
    <dgm:pt modelId="{CA16F130-2187-487C-8B9C-80AADC2B608E}" type="sibTrans" cxnId="{C78D14F6-834C-449A-806F-530E1AB6B2FF}">
      <dgm:prSet/>
      <dgm:spPr/>
      <dgm:t>
        <a:bodyPr/>
        <a:lstStyle/>
        <a:p>
          <a:endParaRPr lang="en-US"/>
        </a:p>
      </dgm:t>
    </dgm:pt>
    <dgm:pt modelId="{FAA8A2D0-EFFE-45D7-8C9B-C84C64A68F76}">
      <dgm:prSet phldrT="[Text]" custT="1"/>
      <dgm:spPr/>
      <dgm:t>
        <a:bodyPr/>
        <a:lstStyle/>
        <a:p>
          <a:r>
            <a:rPr lang="en-US" sz="2000" dirty="0" smtClean="0"/>
            <a:t>Improve assessment practices</a:t>
          </a:r>
          <a:endParaRPr lang="en-US" sz="2000" dirty="0"/>
        </a:p>
      </dgm:t>
    </dgm:pt>
    <dgm:pt modelId="{1720FEC6-42A2-47B6-B649-D72BB4291655}" type="parTrans" cxnId="{8A89D028-0D38-42DC-B0B2-CC451A0B7B26}">
      <dgm:prSet/>
      <dgm:spPr/>
      <dgm:t>
        <a:bodyPr/>
        <a:lstStyle/>
        <a:p>
          <a:endParaRPr lang="en-US"/>
        </a:p>
      </dgm:t>
    </dgm:pt>
    <dgm:pt modelId="{7051BC5D-29F2-461F-BFC2-3566BED052F3}" type="sibTrans" cxnId="{8A89D028-0D38-42DC-B0B2-CC451A0B7B26}">
      <dgm:prSet/>
      <dgm:spPr/>
      <dgm:t>
        <a:bodyPr/>
        <a:lstStyle/>
        <a:p>
          <a:endParaRPr lang="en-US"/>
        </a:p>
      </dgm:t>
    </dgm:pt>
    <dgm:pt modelId="{D79ABB72-8EF0-413A-AC0D-0E8F32ED7EC8}">
      <dgm:prSet phldrT="[Text]" custT="1"/>
      <dgm:spPr>
        <a:solidFill>
          <a:schemeClr val="accent4">
            <a:lumMod val="50000"/>
          </a:schemeClr>
        </a:solidFill>
      </dgm:spPr>
      <dgm:t>
        <a:bodyPr/>
        <a:lstStyle/>
        <a:p>
          <a:r>
            <a:rPr lang="en-US" sz="2400" dirty="0" smtClean="0"/>
            <a:t>Increase school readiness and supported transitions to kindergarten for all students</a:t>
          </a:r>
          <a:endParaRPr lang="en-US" sz="2400" dirty="0"/>
        </a:p>
      </dgm:t>
    </dgm:pt>
    <dgm:pt modelId="{2587BF07-D901-4A46-A77F-066211326638}" type="parTrans" cxnId="{78F51F28-512F-4123-A2A5-56BAB44C954C}">
      <dgm:prSet/>
      <dgm:spPr/>
      <dgm:t>
        <a:bodyPr/>
        <a:lstStyle/>
        <a:p>
          <a:endParaRPr lang="en-US"/>
        </a:p>
      </dgm:t>
    </dgm:pt>
    <dgm:pt modelId="{0C8C4036-6961-4AEF-965B-4B2604C0C613}" type="sibTrans" cxnId="{78F51F28-512F-4123-A2A5-56BAB44C954C}">
      <dgm:prSet/>
      <dgm:spPr/>
      <dgm:t>
        <a:bodyPr/>
        <a:lstStyle/>
        <a:p>
          <a:endParaRPr lang="en-US"/>
        </a:p>
      </dgm:t>
    </dgm:pt>
    <dgm:pt modelId="{9392D9D3-065C-4273-BFB2-CC7E6FDDE6A7}">
      <dgm:prSet phldrT="[Text]" custT="1"/>
      <dgm:spPr/>
      <dgm:t>
        <a:bodyPr/>
        <a:lstStyle/>
        <a:p>
          <a:r>
            <a:rPr lang="en-US" sz="2000" dirty="0" smtClean="0"/>
            <a:t>Improve quality in early childhood settings</a:t>
          </a:r>
          <a:endParaRPr lang="en-US" sz="2000" dirty="0"/>
        </a:p>
      </dgm:t>
    </dgm:pt>
    <dgm:pt modelId="{1DCEB56B-FB97-4514-B9E3-2BD25B612E94}" type="parTrans" cxnId="{2AE001F7-F5C3-441E-9183-155D4C76F4AF}">
      <dgm:prSet/>
      <dgm:spPr/>
      <dgm:t>
        <a:bodyPr/>
        <a:lstStyle/>
        <a:p>
          <a:endParaRPr lang="en-US"/>
        </a:p>
      </dgm:t>
    </dgm:pt>
    <dgm:pt modelId="{DA479B72-4EF1-42AA-A5F1-3BB319FB3557}" type="sibTrans" cxnId="{2AE001F7-F5C3-441E-9183-155D4C76F4AF}">
      <dgm:prSet/>
      <dgm:spPr/>
      <dgm:t>
        <a:bodyPr/>
        <a:lstStyle/>
        <a:p>
          <a:endParaRPr lang="en-US"/>
        </a:p>
      </dgm:t>
    </dgm:pt>
    <dgm:pt modelId="{E1F451EC-1932-462D-9738-0E6A41833316}">
      <dgm:prSet phldrT="[Text]"/>
      <dgm:spPr/>
      <dgm:t>
        <a:bodyPr/>
        <a:lstStyle/>
        <a:p>
          <a:endParaRPr lang="en-US" sz="1600" dirty="0"/>
        </a:p>
      </dgm:t>
    </dgm:pt>
    <dgm:pt modelId="{3F396DB1-A11C-41B7-BE69-792CC5FDD708}" type="parTrans" cxnId="{38D14FC5-56A1-41BA-ACBC-B99579FF0FD8}">
      <dgm:prSet/>
      <dgm:spPr/>
      <dgm:t>
        <a:bodyPr/>
        <a:lstStyle/>
        <a:p>
          <a:endParaRPr lang="en-US"/>
        </a:p>
      </dgm:t>
    </dgm:pt>
    <dgm:pt modelId="{2F0D12BE-4A0E-4AC5-AA11-AB8D66FF5D14}" type="sibTrans" cxnId="{38D14FC5-56A1-41BA-ACBC-B99579FF0FD8}">
      <dgm:prSet/>
      <dgm:spPr/>
      <dgm:t>
        <a:bodyPr/>
        <a:lstStyle/>
        <a:p>
          <a:endParaRPr lang="en-US"/>
        </a:p>
      </dgm:t>
    </dgm:pt>
    <dgm:pt modelId="{0A9508AB-DC8B-4B08-ACCF-F70BD143F7E7}">
      <dgm:prSet phldrT="[Text]" custT="1"/>
      <dgm:spPr/>
      <dgm:t>
        <a:bodyPr/>
        <a:lstStyle/>
        <a:p>
          <a:r>
            <a:rPr lang="en-US" sz="2000" dirty="0" smtClean="0"/>
            <a:t>Align curriculum standards, assessment and instructional practices using the </a:t>
          </a:r>
          <a:r>
            <a:rPr lang="en-US" sz="2000" dirty="0" err="1" smtClean="0"/>
            <a:t>MTSS</a:t>
          </a:r>
          <a:r>
            <a:rPr lang="en-US" sz="2000" dirty="0" smtClean="0"/>
            <a:t>/RtI framework</a:t>
          </a:r>
          <a:endParaRPr lang="en-US" sz="2000" dirty="0"/>
        </a:p>
      </dgm:t>
    </dgm:pt>
    <dgm:pt modelId="{52D65858-419D-4AE9-8CE6-EFBFB846E119}" type="parTrans" cxnId="{DB9EA261-7FD9-44B2-980F-DA619797F36A}">
      <dgm:prSet/>
      <dgm:spPr/>
      <dgm:t>
        <a:bodyPr/>
        <a:lstStyle/>
        <a:p>
          <a:endParaRPr lang="en-US"/>
        </a:p>
      </dgm:t>
    </dgm:pt>
    <dgm:pt modelId="{73B12A09-332E-4CDA-9E87-6F8649018256}" type="sibTrans" cxnId="{DB9EA261-7FD9-44B2-980F-DA619797F36A}">
      <dgm:prSet/>
      <dgm:spPr/>
      <dgm:t>
        <a:bodyPr/>
        <a:lstStyle/>
        <a:p>
          <a:endParaRPr lang="en-US"/>
        </a:p>
      </dgm:t>
    </dgm:pt>
    <dgm:pt modelId="{FF874731-EEE4-41D4-81E2-9BF570DD8DD0}">
      <dgm:prSet phldrT="[Text]" custT="1"/>
      <dgm:spPr/>
      <dgm:t>
        <a:bodyPr/>
        <a:lstStyle/>
        <a:p>
          <a:r>
            <a:rPr lang="en-US" sz="2000" dirty="0" smtClean="0"/>
            <a:t>Increase use of evidence-based interventions to support literacy and social-emotional development</a:t>
          </a:r>
          <a:endParaRPr lang="en-US" sz="2000" dirty="0"/>
        </a:p>
      </dgm:t>
    </dgm:pt>
    <dgm:pt modelId="{890C1A9E-694F-48C7-BA35-D35D706CF43C}" type="parTrans" cxnId="{3A2A15AD-2DA0-42FB-9D39-1FCEB3072A56}">
      <dgm:prSet/>
      <dgm:spPr/>
      <dgm:t>
        <a:bodyPr/>
        <a:lstStyle/>
        <a:p>
          <a:endParaRPr lang="en-US"/>
        </a:p>
      </dgm:t>
    </dgm:pt>
    <dgm:pt modelId="{2A06B4AB-81A2-447F-8D5D-BCA9F3B2A44F}" type="sibTrans" cxnId="{3A2A15AD-2DA0-42FB-9D39-1FCEB3072A56}">
      <dgm:prSet/>
      <dgm:spPr/>
      <dgm:t>
        <a:bodyPr/>
        <a:lstStyle/>
        <a:p>
          <a:endParaRPr lang="en-US"/>
        </a:p>
      </dgm:t>
    </dgm:pt>
    <dgm:pt modelId="{AC7E9C03-CFFB-4378-BE6D-9D9BD369D8AE}">
      <dgm:prSet phldrT="[Text]" custT="1"/>
      <dgm:spPr/>
      <dgm:t>
        <a:bodyPr/>
        <a:lstStyle/>
        <a:p>
          <a:r>
            <a:rPr lang="en-US" sz="2000" dirty="0" smtClean="0"/>
            <a:t>Facilitate successful movement for children and families from early childhood to kindergarten</a:t>
          </a:r>
          <a:endParaRPr lang="en-US" sz="2000" dirty="0"/>
        </a:p>
      </dgm:t>
    </dgm:pt>
    <dgm:pt modelId="{E5CB80BA-6581-4BC2-9A58-6FBF73531A77}" type="parTrans" cxnId="{A22231E9-44AD-419A-8F7B-F19B7AFEA501}">
      <dgm:prSet/>
      <dgm:spPr/>
      <dgm:t>
        <a:bodyPr/>
        <a:lstStyle/>
        <a:p>
          <a:endParaRPr lang="en-US"/>
        </a:p>
      </dgm:t>
    </dgm:pt>
    <dgm:pt modelId="{A9BD0BFA-CB27-489E-8EB7-D01624C569B5}" type="sibTrans" cxnId="{A22231E9-44AD-419A-8F7B-F19B7AFEA501}">
      <dgm:prSet/>
      <dgm:spPr/>
      <dgm:t>
        <a:bodyPr/>
        <a:lstStyle/>
        <a:p>
          <a:endParaRPr lang="en-US"/>
        </a:p>
      </dgm:t>
    </dgm:pt>
    <dgm:pt modelId="{DBD3472D-E9DF-4078-AFF5-CCDF147C939A}">
      <dgm:prSet phldrT="[Text]" custT="1"/>
      <dgm:spPr/>
      <dgm:t>
        <a:bodyPr/>
        <a:lstStyle/>
        <a:p>
          <a:r>
            <a:rPr lang="en-US" sz="2000" dirty="0" smtClean="0"/>
            <a:t>Equip families to support their child’s development (both academic and social-emotional)</a:t>
          </a:r>
          <a:endParaRPr lang="en-US" sz="2000" dirty="0"/>
        </a:p>
      </dgm:t>
    </dgm:pt>
    <dgm:pt modelId="{0298C6CC-3253-4DCB-BBF7-8A97CD2ADBBA}" type="parTrans" cxnId="{97AC77C6-09A6-442F-AE0E-7D7A692573F9}">
      <dgm:prSet/>
      <dgm:spPr/>
      <dgm:t>
        <a:bodyPr/>
        <a:lstStyle/>
        <a:p>
          <a:endParaRPr lang="en-US"/>
        </a:p>
      </dgm:t>
    </dgm:pt>
    <dgm:pt modelId="{98BAED4C-468E-4BDC-85E4-395FFEFD0F9B}" type="sibTrans" cxnId="{97AC77C6-09A6-442F-AE0E-7D7A692573F9}">
      <dgm:prSet/>
      <dgm:spPr/>
      <dgm:t>
        <a:bodyPr/>
        <a:lstStyle/>
        <a:p>
          <a:endParaRPr lang="en-US"/>
        </a:p>
      </dgm:t>
    </dgm:pt>
    <dgm:pt modelId="{0389294E-43F7-43BF-8483-347407402E8E}" type="pres">
      <dgm:prSet presAssocID="{DD171602-1C5F-4BA2-978D-F2FEC6CF7BD6}" presName="linear" presStyleCnt="0">
        <dgm:presLayoutVars>
          <dgm:animLvl val="lvl"/>
          <dgm:resizeHandles val="exact"/>
        </dgm:presLayoutVars>
      </dgm:prSet>
      <dgm:spPr/>
      <dgm:t>
        <a:bodyPr/>
        <a:lstStyle/>
        <a:p>
          <a:endParaRPr lang="en-US"/>
        </a:p>
      </dgm:t>
    </dgm:pt>
    <dgm:pt modelId="{0BA30B1F-7D44-45D3-8835-B7A47777BFB9}" type="pres">
      <dgm:prSet presAssocID="{C8519967-5CA4-48A7-AC96-C71AC8D361FB}" presName="parentText" presStyleLbl="node1" presStyleIdx="0" presStyleCnt="2">
        <dgm:presLayoutVars>
          <dgm:chMax val="0"/>
          <dgm:bulletEnabled val="1"/>
        </dgm:presLayoutVars>
      </dgm:prSet>
      <dgm:spPr/>
      <dgm:t>
        <a:bodyPr/>
        <a:lstStyle/>
        <a:p>
          <a:endParaRPr lang="en-US"/>
        </a:p>
      </dgm:t>
    </dgm:pt>
    <dgm:pt modelId="{4FA7AB88-9DEB-4880-9CA7-3F36A181994C}" type="pres">
      <dgm:prSet presAssocID="{C8519967-5CA4-48A7-AC96-C71AC8D361FB}" presName="childText" presStyleLbl="revTx" presStyleIdx="0" presStyleCnt="2">
        <dgm:presLayoutVars>
          <dgm:bulletEnabled val="1"/>
        </dgm:presLayoutVars>
      </dgm:prSet>
      <dgm:spPr/>
      <dgm:t>
        <a:bodyPr/>
        <a:lstStyle/>
        <a:p>
          <a:endParaRPr lang="en-US"/>
        </a:p>
      </dgm:t>
    </dgm:pt>
    <dgm:pt modelId="{ED1940B6-622D-40D9-BCD2-2C8B1D167A2F}" type="pres">
      <dgm:prSet presAssocID="{D79ABB72-8EF0-413A-AC0D-0E8F32ED7EC8}" presName="parentText" presStyleLbl="node1" presStyleIdx="1" presStyleCnt="2">
        <dgm:presLayoutVars>
          <dgm:chMax val="0"/>
          <dgm:bulletEnabled val="1"/>
        </dgm:presLayoutVars>
      </dgm:prSet>
      <dgm:spPr/>
      <dgm:t>
        <a:bodyPr/>
        <a:lstStyle/>
        <a:p>
          <a:endParaRPr lang="en-US"/>
        </a:p>
      </dgm:t>
    </dgm:pt>
    <dgm:pt modelId="{04E9DFE5-868A-4E78-9547-C429C18480F6}" type="pres">
      <dgm:prSet presAssocID="{D79ABB72-8EF0-413A-AC0D-0E8F32ED7EC8}" presName="childText" presStyleLbl="revTx" presStyleIdx="1" presStyleCnt="2">
        <dgm:presLayoutVars>
          <dgm:bulletEnabled val="1"/>
        </dgm:presLayoutVars>
      </dgm:prSet>
      <dgm:spPr/>
      <dgm:t>
        <a:bodyPr/>
        <a:lstStyle/>
        <a:p>
          <a:endParaRPr lang="en-US"/>
        </a:p>
      </dgm:t>
    </dgm:pt>
  </dgm:ptLst>
  <dgm:cxnLst>
    <dgm:cxn modelId="{30128A48-0401-4D2F-B500-05C183CEEFED}" type="presOf" srcId="{AC7E9C03-CFFB-4378-BE6D-9D9BD369D8AE}" destId="{04E9DFE5-868A-4E78-9547-C429C18480F6}" srcOrd="0" destOrd="1" presId="urn:microsoft.com/office/officeart/2005/8/layout/vList2"/>
    <dgm:cxn modelId="{3A2A15AD-2DA0-42FB-9D39-1FCEB3072A56}" srcId="{C8519967-5CA4-48A7-AC96-C71AC8D361FB}" destId="{FF874731-EEE4-41D4-81E2-9BF570DD8DD0}" srcOrd="2" destOrd="0" parTransId="{890C1A9E-694F-48C7-BA35-D35D706CF43C}" sibTransId="{2A06B4AB-81A2-447F-8D5D-BCA9F3B2A44F}"/>
    <dgm:cxn modelId="{A22231E9-44AD-419A-8F7B-F19B7AFEA501}" srcId="{D79ABB72-8EF0-413A-AC0D-0E8F32ED7EC8}" destId="{AC7E9C03-CFFB-4378-BE6D-9D9BD369D8AE}" srcOrd="1" destOrd="0" parTransId="{E5CB80BA-6581-4BC2-9A58-6FBF73531A77}" sibTransId="{A9BD0BFA-CB27-489E-8EB7-D01624C569B5}"/>
    <dgm:cxn modelId="{C15F96E3-8F3D-4B8E-9906-3DB8717D4ADF}" type="presOf" srcId="{0A9508AB-DC8B-4B08-ACCF-F70BD143F7E7}" destId="{4FA7AB88-9DEB-4880-9CA7-3F36A181994C}" srcOrd="0" destOrd="1" presId="urn:microsoft.com/office/officeart/2005/8/layout/vList2"/>
    <dgm:cxn modelId="{8A89D028-0D38-42DC-B0B2-CC451A0B7B26}" srcId="{C8519967-5CA4-48A7-AC96-C71AC8D361FB}" destId="{FAA8A2D0-EFFE-45D7-8C9B-C84C64A68F76}" srcOrd="0" destOrd="0" parTransId="{1720FEC6-42A2-47B6-B649-D72BB4291655}" sibTransId="{7051BC5D-29F2-461F-BFC2-3566BED052F3}"/>
    <dgm:cxn modelId="{B5E5E10A-BF53-4FD8-88CA-7D5C4C02B16F}" type="presOf" srcId="{FAA8A2D0-EFFE-45D7-8C9B-C84C64A68F76}" destId="{4FA7AB88-9DEB-4880-9CA7-3F36A181994C}" srcOrd="0" destOrd="0" presId="urn:microsoft.com/office/officeart/2005/8/layout/vList2"/>
    <dgm:cxn modelId="{7E4F533B-A07A-4D05-8ACF-51E8ED916CC0}" type="presOf" srcId="{E1F451EC-1932-462D-9738-0E6A41833316}" destId="{4FA7AB88-9DEB-4880-9CA7-3F36A181994C}" srcOrd="0" destOrd="3" presId="urn:microsoft.com/office/officeart/2005/8/layout/vList2"/>
    <dgm:cxn modelId="{22C1F101-F3FA-4A20-8DAC-62710310D156}" type="presOf" srcId="{DD171602-1C5F-4BA2-978D-F2FEC6CF7BD6}" destId="{0389294E-43F7-43BF-8483-347407402E8E}" srcOrd="0" destOrd="0" presId="urn:microsoft.com/office/officeart/2005/8/layout/vList2"/>
    <dgm:cxn modelId="{FA00AAD5-BA23-41CB-A0DF-49279877C437}" type="presOf" srcId="{C8519967-5CA4-48A7-AC96-C71AC8D361FB}" destId="{0BA30B1F-7D44-45D3-8835-B7A47777BFB9}" srcOrd="0" destOrd="0" presId="urn:microsoft.com/office/officeart/2005/8/layout/vList2"/>
    <dgm:cxn modelId="{DB9EA261-7FD9-44B2-980F-DA619797F36A}" srcId="{C8519967-5CA4-48A7-AC96-C71AC8D361FB}" destId="{0A9508AB-DC8B-4B08-ACCF-F70BD143F7E7}" srcOrd="1" destOrd="0" parTransId="{52D65858-419D-4AE9-8CE6-EFBFB846E119}" sibTransId="{73B12A09-332E-4CDA-9E87-6F8649018256}"/>
    <dgm:cxn modelId="{66CB5928-5318-43B5-A68C-F8A4525F6168}" type="presOf" srcId="{DBD3472D-E9DF-4078-AFF5-CCDF147C939A}" destId="{04E9DFE5-868A-4E78-9547-C429C18480F6}" srcOrd="0" destOrd="2" presId="urn:microsoft.com/office/officeart/2005/8/layout/vList2"/>
    <dgm:cxn modelId="{2AE001F7-F5C3-441E-9183-155D4C76F4AF}" srcId="{D79ABB72-8EF0-413A-AC0D-0E8F32ED7EC8}" destId="{9392D9D3-065C-4273-BFB2-CC7E6FDDE6A7}" srcOrd="0" destOrd="0" parTransId="{1DCEB56B-FB97-4514-B9E3-2BD25B612E94}" sibTransId="{DA479B72-4EF1-42AA-A5F1-3BB319FB3557}"/>
    <dgm:cxn modelId="{650F081C-3A6E-49B6-8711-12F194698E90}" type="presOf" srcId="{9392D9D3-065C-4273-BFB2-CC7E6FDDE6A7}" destId="{04E9DFE5-868A-4E78-9547-C429C18480F6}" srcOrd="0" destOrd="0" presId="urn:microsoft.com/office/officeart/2005/8/layout/vList2"/>
    <dgm:cxn modelId="{3557FBE5-3E5E-499E-83AD-F285BA094378}" type="presOf" srcId="{D79ABB72-8EF0-413A-AC0D-0E8F32ED7EC8}" destId="{ED1940B6-622D-40D9-BCD2-2C8B1D167A2F}" srcOrd="0" destOrd="0" presId="urn:microsoft.com/office/officeart/2005/8/layout/vList2"/>
    <dgm:cxn modelId="{C78D14F6-834C-449A-806F-530E1AB6B2FF}" srcId="{DD171602-1C5F-4BA2-978D-F2FEC6CF7BD6}" destId="{C8519967-5CA4-48A7-AC96-C71AC8D361FB}" srcOrd="0" destOrd="0" parTransId="{8B12EC1E-5241-4CB8-AEAF-0EAC61AE5E67}" sibTransId="{CA16F130-2187-487C-8B9C-80AADC2B608E}"/>
    <dgm:cxn modelId="{38D14FC5-56A1-41BA-ACBC-B99579FF0FD8}" srcId="{C8519967-5CA4-48A7-AC96-C71AC8D361FB}" destId="{E1F451EC-1932-462D-9738-0E6A41833316}" srcOrd="3" destOrd="0" parTransId="{3F396DB1-A11C-41B7-BE69-792CC5FDD708}" sibTransId="{2F0D12BE-4A0E-4AC5-AA11-AB8D66FF5D14}"/>
    <dgm:cxn modelId="{78F51F28-512F-4123-A2A5-56BAB44C954C}" srcId="{DD171602-1C5F-4BA2-978D-F2FEC6CF7BD6}" destId="{D79ABB72-8EF0-413A-AC0D-0E8F32ED7EC8}" srcOrd="1" destOrd="0" parTransId="{2587BF07-D901-4A46-A77F-066211326638}" sibTransId="{0C8C4036-6961-4AEF-965B-4B2604C0C613}"/>
    <dgm:cxn modelId="{F8F46962-6E22-4134-9312-2A8A0D21CA5E}" type="presOf" srcId="{FF874731-EEE4-41D4-81E2-9BF570DD8DD0}" destId="{4FA7AB88-9DEB-4880-9CA7-3F36A181994C}" srcOrd="0" destOrd="2" presId="urn:microsoft.com/office/officeart/2005/8/layout/vList2"/>
    <dgm:cxn modelId="{97AC77C6-09A6-442F-AE0E-7D7A692573F9}" srcId="{D79ABB72-8EF0-413A-AC0D-0E8F32ED7EC8}" destId="{DBD3472D-E9DF-4078-AFF5-CCDF147C939A}" srcOrd="2" destOrd="0" parTransId="{0298C6CC-3253-4DCB-BBF7-8A97CD2ADBBA}" sibTransId="{98BAED4C-468E-4BDC-85E4-395FFEFD0F9B}"/>
    <dgm:cxn modelId="{A0F5EF73-C56D-4355-BDE2-045D3DDEF7C8}" type="presParOf" srcId="{0389294E-43F7-43BF-8483-347407402E8E}" destId="{0BA30B1F-7D44-45D3-8835-B7A47777BFB9}" srcOrd="0" destOrd="0" presId="urn:microsoft.com/office/officeart/2005/8/layout/vList2"/>
    <dgm:cxn modelId="{2B1D77FB-CE64-4F67-9854-4F3FEDE2FE2F}" type="presParOf" srcId="{0389294E-43F7-43BF-8483-347407402E8E}" destId="{4FA7AB88-9DEB-4880-9CA7-3F36A181994C}" srcOrd="1" destOrd="0" presId="urn:microsoft.com/office/officeart/2005/8/layout/vList2"/>
    <dgm:cxn modelId="{73B2947F-084E-489C-BDE6-D5D55034293A}" type="presParOf" srcId="{0389294E-43F7-43BF-8483-347407402E8E}" destId="{ED1940B6-622D-40D9-BCD2-2C8B1D167A2F}" srcOrd="2" destOrd="0" presId="urn:microsoft.com/office/officeart/2005/8/layout/vList2"/>
    <dgm:cxn modelId="{4D53130F-F002-496F-B30A-0455DDE574E1}" type="presParOf" srcId="{0389294E-43F7-43BF-8483-347407402E8E}" destId="{04E9DFE5-868A-4E78-9547-C429C18480F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F91CC48-FAE0-4CC8-AC09-DEFBA20CF37F}" type="datetimeFigureOut">
              <a:rPr lang="en-US" smtClean="0"/>
              <a:pPr/>
              <a:t>7/27/2017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2818C7-9F20-4875-91A7-A104900ADF2C}" type="slidenum">
              <a:rPr lang="en-US" smtClean="0"/>
              <a:pPr/>
              <a:t>‹#›</a:t>
            </a:fld>
            <a:endParaRPr lang="en-US"/>
          </a:p>
        </p:txBody>
      </p:sp>
    </p:spTree>
    <p:extLst>
      <p:ext uri="{BB962C8B-B14F-4D97-AF65-F5344CB8AC3E}">
        <p14:creationId xmlns:p14="http://schemas.microsoft.com/office/powerpoint/2010/main" val="327091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DFDFCE-9565-4D72-A6CB-27B568750094}" type="datetimeFigureOut">
              <a:rPr lang="en-US" smtClean="0"/>
              <a:pPr/>
              <a:t>7/27/2017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462FDE-4ED3-4A1D-AADB-4D2F737C78DD}" type="slidenum">
              <a:rPr lang="en-US" smtClean="0"/>
              <a:pPr/>
              <a:t>‹#›</a:t>
            </a:fld>
            <a:endParaRPr lang="en-US"/>
          </a:p>
        </p:txBody>
      </p:sp>
    </p:spTree>
    <p:extLst>
      <p:ext uri="{BB962C8B-B14F-4D97-AF65-F5344CB8AC3E}">
        <p14:creationId xmlns:p14="http://schemas.microsoft.com/office/powerpoint/2010/main" val="2481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Corrie</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1</a:t>
            </a:fld>
            <a:endParaRPr lang="en-US"/>
          </a:p>
        </p:txBody>
      </p:sp>
    </p:spTree>
    <p:extLst>
      <p:ext uri="{BB962C8B-B14F-4D97-AF65-F5344CB8AC3E}">
        <p14:creationId xmlns:p14="http://schemas.microsoft.com/office/powerpoint/2010/main" val="50506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10</a:t>
            </a:fld>
            <a:endParaRPr lang="en-US"/>
          </a:p>
        </p:txBody>
      </p:sp>
    </p:spTree>
    <p:extLst>
      <p:ext uri="{BB962C8B-B14F-4D97-AF65-F5344CB8AC3E}">
        <p14:creationId xmlns:p14="http://schemas.microsoft.com/office/powerpoint/2010/main" val="191546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11</a:t>
            </a:fld>
            <a:endParaRPr lang="en-US"/>
          </a:p>
        </p:txBody>
      </p:sp>
    </p:spTree>
    <p:extLst>
      <p:ext uri="{BB962C8B-B14F-4D97-AF65-F5344CB8AC3E}">
        <p14:creationId xmlns:p14="http://schemas.microsoft.com/office/powerpoint/2010/main" val="320107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Tami</a:t>
            </a:r>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E0CF2F68-2D23-4403-A782-F30B5B4BF02F}" type="slidenum">
              <a:rPr lang="en-US" sz="1200"/>
              <a:pPr eaLnBrk="1" hangingPunct="1"/>
              <a:t>12</a:t>
            </a:fld>
            <a:endParaRPr lang="en-US" sz="1200"/>
          </a:p>
        </p:txBody>
      </p:sp>
    </p:spTree>
    <p:extLst>
      <p:ext uri="{BB962C8B-B14F-4D97-AF65-F5344CB8AC3E}">
        <p14:creationId xmlns:p14="http://schemas.microsoft.com/office/powerpoint/2010/main" val="389621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Corrie through all of Ingham’s stuff</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60826E94-CA56-4039-ADC9-E38EA560E1F4}" type="slidenum">
              <a:rPr lang="en-US" sz="1200"/>
              <a:pPr eaLnBrk="1" hangingPunct="1"/>
              <a:t>13</a:t>
            </a:fld>
            <a:endParaRPr lang="en-US" sz="1200"/>
          </a:p>
        </p:txBody>
      </p:sp>
    </p:spTree>
    <p:extLst>
      <p:ext uri="{BB962C8B-B14F-4D97-AF65-F5344CB8AC3E}">
        <p14:creationId xmlns:p14="http://schemas.microsoft.com/office/powerpoint/2010/main" val="270629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Our Early Years RtI goals and Strategies are to increase the alignment from the preschool classroom to the elementary school classroom and to increase school readiness and supported transitions to kindergarten for all students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7FE34153-4D26-4AA0-AD63-2E143AF34290}" type="slidenum">
              <a:rPr lang="en-US" sz="1200"/>
              <a:pPr eaLnBrk="1" hangingPunct="1"/>
              <a:t>14</a:t>
            </a:fld>
            <a:endParaRPr lang="en-US" sz="1200"/>
          </a:p>
        </p:txBody>
      </p:sp>
    </p:spTree>
    <p:extLst>
      <p:ext uri="{BB962C8B-B14F-4D97-AF65-F5344CB8AC3E}">
        <p14:creationId xmlns:p14="http://schemas.microsoft.com/office/powerpoint/2010/main" val="321452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RtI is the practice of providing high quality instruction/intervention within a muti-tiered system of support matched to learner needs.  We use data based decision making and problem solving to monitor and adjust instruction and interventions for young children ongoing.</a:t>
            </a:r>
          </a:p>
          <a:p>
            <a:pPr eaLnBrk="1" hangingPunct="1">
              <a:spcBef>
                <a:spcPct val="0"/>
              </a:spcBef>
            </a:pPr>
            <a:endParaRPr lang="en-US" smtClean="0"/>
          </a:p>
          <a:p>
            <a:pPr eaLnBrk="1" hangingPunct="1">
              <a:spcBef>
                <a:spcPct val="0"/>
              </a:spcBef>
            </a:pPr>
            <a:r>
              <a:rPr lang="en-US" smtClean="0"/>
              <a:t>This model is adapted to support the emerging national research in early childhood RtI practices and is aligned with our K-12 RtI model to facilitate a seamless transition for children, families and educators between early childhood and K-2 systems.</a:t>
            </a:r>
          </a:p>
          <a:p>
            <a:pPr eaLnBrk="1" hangingPunct="1">
              <a:spcBef>
                <a:spcPct val="0"/>
              </a:spcBef>
            </a:pPr>
            <a:endParaRPr lang="en-US" smtClean="0"/>
          </a:p>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62CB6BD1-6E18-4418-849E-69039B2B135A}" type="slidenum">
              <a:rPr lang="en-US" sz="1200"/>
              <a:pPr eaLnBrk="1" hangingPunct="1"/>
              <a:t>15</a:t>
            </a:fld>
            <a:endParaRPr lang="en-US" sz="1200"/>
          </a:p>
        </p:txBody>
      </p:sp>
    </p:spTree>
    <p:extLst>
      <p:ext uri="{BB962C8B-B14F-4D97-AF65-F5344CB8AC3E}">
        <p14:creationId xmlns:p14="http://schemas.microsoft.com/office/powerpoint/2010/main" val="396958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16</a:t>
            </a:fld>
            <a:endParaRPr lang="en-US"/>
          </a:p>
        </p:txBody>
      </p:sp>
    </p:spTree>
    <p:extLst>
      <p:ext uri="{BB962C8B-B14F-4D97-AF65-F5344CB8AC3E}">
        <p14:creationId xmlns:p14="http://schemas.microsoft.com/office/powerpoint/2010/main" val="373463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a:r>
            <a:br>
              <a:rPr lang="en-US" dirty="0" smtClean="0"/>
            </a:br>
            <a:r>
              <a:rPr lang="en-US" dirty="0" smtClean="0"/>
              <a:t> Coaches and preschool teachers completed surveys and fidelity checklists around key practices to identify these accomplishments and changed practices as a result of the trainings and classroom coaching support provided.</a:t>
            </a:r>
          </a:p>
          <a:p>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17</a:t>
            </a:fld>
            <a:endParaRPr lang="en-US"/>
          </a:p>
        </p:txBody>
      </p:sp>
    </p:spTree>
    <p:extLst>
      <p:ext uri="{BB962C8B-B14F-4D97-AF65-F5344CB8AC3E}">
        <p14:creationId xmlns:p14="http://schemas.microsoft.com/office/powerpoint/2010/main" val="24583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18</a:t>
            </a:fld>
            <a:endParaRPr lang="en-US"/>
          </a:p>
        </p:txBody>
      </p:sp>
    </p:spTree>
    <p:extLst>
      <p:ext uri="{BB962C8B-B14F-4D97-AF65-F5344CB8AC3E}">
        <p14:creationId xmlns:p14="http://schemas.microsoft.com/office/powerpoint/2010/main" val="218448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19</a:t>
            </a:fld>
            <a:endParaRPr lang="en-US"/>
          </a:p>
        </p:txBody>
      </p:sp>
    </p:spTree>
    <p:extLst>
      <p:ext uri="{BB962C8B-B14F-4D97-AF65-F5344CB8AC3E}">
        <p14:creationId xmlns:p14="http://schemas.microsoft.com/office/powerpoint/2010/main" val="10319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ALL</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8594F187-383F-4243-B696-5FD3F35E1FFF}" type="slidenum">
              <a:rPr lang="en-US" sz="1200"/>
              <a:pPr eaLnBrk="1" hangingPunct="1"/>
              <a:t>2</a:t>
            </a:fld>
            <a:endParaRPr lang="en-US" sz="1200"/>
          </a:p>
        </p:txBody>
      </p:sp>
    </p:spTree>
    <p:extLst>
      <p:ext uri="{BB962C8B-B14F-4D97-AF65-F5344CB8AC3E}">
        <p14:creationId xmlns:p14="http://schemas.microsoft.com/office/powerpoint/2010/main" val="1085792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note of new researched products available</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20</a:t>
            </a:fld>
            <a:endParaRPr lang="en-US"/>
          </a:p>
        </p:txBody>
      </p:sp>
    </p:spTree>
    <p:extLst>
      <p:ext uri="{BB962C8B-B14F-4D97-AF65-F5344CB8AC3E}">
        <p14:creationId xmlns:p14="http://schemas.microsoft.com/office/powerpoint/2010/main" val="4152760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21</a:t>
            </a:fld>
            <a:endParaRPr lang="en-US"/>
          </a:p>
        </p:txBody>
      </p:sp>
    </p:spTree>
    <p:extLst>
      <p:ext uri="{BB962C8B-B14F-4D97-AF65-F5344CB8AC3E}">
        <p14:creationId xmlns:p14="http://schemas.microsoft.com/office/powerpoint/2010/main" val="3401167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22</a:t>
            </a:fld>
            <a:endParaRPr lang="en-US"/>
          </a:p>
        </p:txBody>
      </p:sp>
    </p:spTree>
    <p:extLst>
      <p:ext uri="{BB962C8B-B14F-4D97-AF65-F5344CB8AC3E}">
        <p14:creationId xmlns:p14="http://schemas.microsoft.com/office/powerpoint/2010/main" val="296244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Tami through all of Ottawa’s stuff</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60826E94-CA56-4039-ADC9-E38EA560E1F4}" type="slidenum">
              <a:rPr lang="en-US" sz="1200"/>
              <a:pPr eaLnBrk="1" hangingPunct="1"/>
              <a:t>23</a:t>
            </a:fld>
            <a:endParaRPr lang="en-US" sz="1200"/>
          </a:p>
        </p:txBody>
      </p:sp>
    </p:spTree>
    <p:extLst>
      <p:ext uri="{BB962C8B-B14F-4D97-AF65-F5344CB8AC3E}">
        <p14:creationId xmlns:p14="http://schemas.microsoft.com/office/powerpoint/2010/main" val="340183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24</a:t>
            </a:fld>
            <a:endParaRPr lang="en-US"/>
          </a:p>
        </p:txBody>
      </p:sp>
    </p:spTree>
    <p:extLst>
      <p:ext uri="{BB962C8B-B14F-4D97-AF65-F5344CB8AC3E}">
        <p14:creationId xmlns:p14="http://schemas.microsoft.com/office/powerpoint/2010/main" val="2216152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25</a:t>
            </a:fld>
            <a:endParaRPr lang="en-US"/>
          </a:p>
        </p:txBody>
      </p:sp>
    </p:spTree>
    <p:extLst>
      <p:ext uri="{BB962C8B-B14F-4D97-AF65-F5344CB8AC3E}">
        <p14:creationId xmlns:p14="http://schemas.microsoft.com/office/powerpoint/2010/main" val="1161546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26</a:t>
            </a:fld>
            <a:endParaRPr lang="en-US"/>
          </a:p>
        </p:txBody>
      </p:sp>
    </p:spTree>
    <p:extLst>
      <p:ext uri="{BB962C8B-B14F-4D97-AF65-F5344CB8AC3E}">
        <p14:creationId xmlns:p14="http://schemas.microsoft.com/office/powerpoint/2010/main" val="3603564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27</a:t>
            </a:fld>
            <a:endParaRPr lang="en-US"/>
          </a:p>
        </p:txBody>
      </p:sp>
    </p:spTree>
    <p:extLst>
      <p:ext uri="{BB962C8B-B14F-4D97-AF65-F5344CB8AC3E}">
        <p14:creationId xmlns:p14="http://schemas.microsoft.com/office/powerpoint/2010/main" val="789407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28</a:t>
            </a:fld>
            <a:endParaRPr lang="en-US"/>
          </a:p>
        </p:txBody>
      </p:sp>
    </p:spTree>
    <p:extLst>
      <p:ext uri="{BB962C8B-B14F-4D97-AF65-F5344CB8AC3E}">
        <p14:creationId xmlns:p14="http://schemas.microsoft.com/office/powerpoint/2010/main" val="330100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29</a:t>
            </a:fld>
            <a:endParaRPr lang="en-US"/>
          </a:p>
        </p:txBody>
      </p:sp>
    </p:spTree>
    <p:extLst>
      <p:ext uri="{BB962C8B-B14F-4D97-AF65-F5344CB8AC3E}">
        <p14:creationId xmlns:p14="http://schemas.microsoft.com/office/powerpoint/2010/main" val="212313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Corrie</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3</a:t>
            </a:fld>
            <a:endParaRPr lang="en-US"/>
          </a:p>
        </p:txBody>
      </p:sp>
    </p:spTree>
    <p:extLst>
      <p:ext uri="{BB962C8B-B14F-4D97-AF65-F5344CB8AC3E}">
        <p14:creationId xmlns:p14="http://schemas.microsoft.com/office/powerpoint/2010/main" val="1228185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30</a:t>
            </a:fld>
            <a:endParaRPr lang="en-US"/>
          </a:p>
        </p:txBody>
      </p:sp>
    </p:spTree>
    <p:extLst>
      <p:ext uri="{BB962C8B-B14F-4D97-AF65-F5344CB8AC3E}">
        <p14:creationId xmlns:p14="http://schemas.microsoft.com/office/powerpoint/2010/main" val="3991245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31</a:t>
            </a:fld>
            <a:endParaRPr lang="en-US"/>
          </a:p>
        </p:txBody>
      </p:sp>
    </p:spTree>
    <p:extLst>
      <p:ext uri="{BB962C8B-B14F-4D97-AF65-F5344CB8AC3E}">
        <p14:creationId xmlns:p14="http://schemas.microsoft.com/office/powerpoint/2010/main" val="246943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32</a:t>
            </a:fld>
            <a:endParaRPr lang="en-US"/>
          </a:p>
        </p:txBody>
      </p:sp>
    </p:spTree>
    <p:extLst>
      <p:ext uri="{BB962C8B-B14F-4D97-AF65-F5344CB8AC3E}">
        <p14:creationId xmlns:p14="http://schemas.microsoft.com/office/powerpoint/2010/main" val="3093678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33</a:t>
            </a:fld>
            <a:endParaRPr lang="en-US"/>
          </a:p>
        </p:txBody>
      </p:sp>
    </p:spTree>
    <p:extLst>
      <p:ext uri="{BB962C8B-B14F-4D97-AF65-F5344CB8AC3E}">
        <p14:creationId xmlns:p14="http://schemas.microsoft.com/office/powerpoint/2010/main" val="359443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Corrie</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34</a:t>
            </a:fld>
            <a:endParaRPr lang="en-US"/>
          </a:p>
        </p:txBody>
      </p:sp>
    </p:spTree>
    <p:extLst>
      <p:ext uri="{BB962C8B-B14F-4D97-AF65-F5344CB8AC3E}">
        <p14:creationId xmlns:p14="http://schemas.microsoft.com/office/powerpoint/2010/main" val="360361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35</a:t>
            </a:fld>
            <a:endParaRPr lang="en-US"/>
          </a:p>
        </p:txBody>
      </p:sp>
    </p:spTree>
    <p:extLst>
      <p:ext uri="{BB962C8B-B14F-4D97-AF65-F5344CB8AC3E}">
        <p14:creationId xmlns:p14="http://schemas.microsoft.com/office/powerpoint/2010/main" val="1911307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36</a:t>
            </a:fld>
            <a:endParaRPr lang="en-US"/>
          </a:p>
        </p:txBody>
      </p:sp>
    </p:spTree>
    <p:extLst>
      <p:ext uri="{BB962C8B-B14F-4D97-AF65-F5344CB8AC3E}">
        <p14:creationId xmlns:p14="http://schemas.microsoft.com/office/powerpoint/2010/main" val="396771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62FDE-4ED3-4A1D-AADB-4D2F737C78DD}" type="slidenum">
              <a:rPr lang="en-US" smtClean="0"/>
              <a:pPr/>
              <a:t>37</a:t>
            </a:fld>
            <a:endParaRPr lang="en-US"/>
          </a:p>
        </p:txBody>
      </p:sp>
    </p:spTree>
    <p:extLst>
      <p:ext uri="{BB962C8B-B14F-4D97-AF65-F5344CB8AC3E}">
        <p14:creationId xmlns:p14="http://schemas.microsoft.com/office/powerpoint/2010/main" val="107119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Corrie</a:t>
            </a:r>
          </a:p>
          <a:p>
            <a:pPr eaLnBrk="1" hangingPunct="1"/>
            <a:r>
              <a:rPr lang="en-US" dirty="0" smtClean="0">
                <a:ea typeface="ＭＳ Ｐゴシック" pitchFamily="6" charset="-128"/>
              </a:rPr>
              <a:t>RtI is the practice of …</a:t>
            </a:r>
          </a:p>
          <a:p>
            <a:pPr eaLnBrk="1" hangingPunct="1">
              <a:buFont typeface="Wingdings" pitchFamily="2" charset="2"/>
              <a:buNone/>
            </a:pPr>
            <a:r>
              <a:rPr lang="en-US" dirty="0" smtClean="0">
                <a:ea typeface="ＭＳ Ｐゴシック" pitchFamily="6" charset="-128"/>
              </a:rPr>
              <a:t>… providing high-quality instruction/intervention matched to student needs and </a:t>
            </a:r>
          </a:p>
          <a:p>
            <a:pPr eaLnBrk="1" hangingPunct="1">
              <a:buFont typeface="Wingdings" pitchFamily="2" charset="2"/>
              <a:buNone/>
            </a:pPr>
            <a:r>
              <a:rPr lang="en-US" dirty="0" smtClean="0">
                <a:ea typeface="ＭＳ Ｐゴシック" pitchFamily="6" charset="-128"/>
              </a:rPr>
              <a:t>… using learning rate over time and level of performance to </a:t>
            </a:r>
          </a:p>
          <a:p>
            <a:pPr eaLnBrk="1" hangingPunct="1">
              <a:buFont typeface="Wingdings" pitchFamily="2" charset="2"/>
              <a:buNone/>
            </a:pPr>
            <a:r>
              <a:rPr lang="en-US" dirty="0" smtClean="0">
                <a:ea typeface="ＭＳ Ｐゴシック" pitchFamily="6" charset="-128"/>
              </a:rPr>
              <a:t>…make important educational decisions.</a:t>
            </a:r>
          </a:p>
          <a:p>
            <a:pPr lvl="4" eaLnBrk="1" hangingPunct="1">
              <a:buFont typeface="Wingdings" pitchFamily="2" charset="2"/>
              <a:buNone/>
            </a:pPr>
            <a:r>
              <a:rPr lang="en-US" dirty="0" smtClean="0">
                <a:ea typeface="ＭＳ Ｐゴシック" pitchFamily="6" charset="-128"/>
              </a:rPr>
              <a:t>				(</a:t>
            </a:r>
            <a:r>
              <a:rPr lang="en-US" dirty="0" err="1" smtClean="0">
                <a:ea typeface="ＭＳ Ｐゴシック" pitchFamily="6" charset="-128"/>
              </a:rPr>
              <a:t>Batsche</a:t>
            </a:r>
            <a:r>
              <a:rPr lang="en-US" dirty="0" smtClean="0">
                <a:ea typeface="ＭＳ Ｐゴシック" pitchFamily="6" charset="-128"/>
              </a:rPr>
              <a:t>, et al., 2005)</a:t>
            </a:r>
          </a:p>
          <a:p>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8C18A735-A6B8-4AFD-AAC3-6EC620FF5B82}" type="slidenum">
              <a:rPr lang="en-US" sz="1200"/>
              <a:pPr eaLnBrk="1" hangingPunct="1"/>
              <a:t>4</a:t>
            </a:fld>
            <a:endParaRPr lang="en-US" sz="1200"/>
          </a:p>
        </p:txBody>
      </p:sp>
    </p:spTree>
    <p:extLst>
      <p:ext uri="{BB962C8B-B14F-4D97-AF65-F5344CB8AC3E}">
        <p14:creationId xmlns:p14="http://schemas.microsoft.com/office/powerpoint/2010/main" val="58785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Corrie</a:t>
            </a:r>
          </a:p>
          <a:p>
            <a:r>
              <a:rPr lang="en-US" dirty="0"/>
              <a:t>Early intervention support can prevent or mitigate</a:t>
            </a:r>
          </a:p>
          <a:p>
            <a:r>
              <a:rPr lang="en-US" dirty="0"/>
              <a:t>the occurrence of language, literacy, and academic</a:t>
            </a:r>
          </a:p>
          <a:p>
            <a:r>
              <a:rPr lang="en-US" dirty="0"/>
              <a:t>learning difficulties.</a:t>
            </a:r>
          </a:p>
        </p:txBody>
      </p:sp>
      <p:sp>
        <p:nvSpPr>
          <p:cNvPr id="4" name="Slide Number Placeholder 3"/>
          <p:cNvSpPr>
            <a:spLocks noGrp="1"/>
          </p:cNvSpPr>
          <p:nvPr>
            <p:ph type="sldNum" sz="quarter" idx="10"/>
          </p:nvPr>
        </p:nvSpPr>
        <p:spPr/>
        <p:txBody>
          <a:bodyPr/>
          <a:lstStyle/>
          <a:p>
            <a:fld id="{7D462FDE-4ED3-4A1D-AADB-4D2F737C78DD}" type="slidenum">
              <a:rPr lang="en-US" smtClean="0"/>
              <a:pPr/>
              <a:t>5</a:t>
            </a:fld>
            <a:endParaRPr lang="en-US"/>
          </a:p>
        </p:txBody>
      </p:sp>
    </p:spTree>
    <p:extLst>
      <p:ext uri="{BB962C8B-B14F-4D97-AF65-F5344CB8AC3E}">
        <p14:creationId xmlns:p14="http://schemas.microsoft.com/office/powerpoint/2010/main" val="317350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Corrie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3DB8518C-0181-4DEC-84EE-D0B8D7ADC921}" type="slidenum">
              <a:rPr lang="en-US" sz="1200"/>
              <a:pPr eaLnBrk="1" hangingPunct="1"/>
              <a:t>6</a:t>
            </a:fld>
            <a:endParaRPr lang="en-US" sz="1200"/>
          </a:p>
        </p:txBody>
      </p:sp>
    </p:spTree>
    <p:extLst>
      <p:ext uri="{BB962C8B-B14F-4D97-AF65-F5344CB8AC3E}">
        <p14:creationId xmlns:p14="http://schemas.microsoft.com/office/powerpoint/2010/main" val="178409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Corrie</a:t>
            </a:r>
            <a:endParaRPr lang="en-US" dirty="0"/>
          </a:p>
        </p:txBody>
      </p:sp>
      <p:sp>
        <p:nvSpPr>
          <p:cNvPr id="4" name="Slide Number Placeholder 3"/>
          <p:cNvSpPr>
            <a:spLocks noGrp="1"/>
          </p:cNvSpPr>
          <p:nvPr>
            <p:ph type="sldNum" sz="quarter" idx="10"/>
          </p:nvPr>
        </p:nvSpPr>
        <p:spPr/>
        <p:txBody>
          <a:bodyPr/>
          <a:lstStyle/>
          <a:p>
            <a:fld id="{7D462FDE-4ED3-4A1D-AADB-4D2F737C78DD}" type="slidenum">
              <a:rPr lang="en-US" smtClean="0"/>
              <a:pPr/>
              <a:t>7</a:t>
            </a:fld>
            <a:endParaRPr lang="en-US"/>
          </a:p>
        </p:txBody>
      </p:sp>
    </p:spTree>
    <p:extLst>
      <p:ext uri="{BB962C8B-B14F-4D97-AF65-F5344CB8AC3E}">
        <p14:creationId xmlns:p14="http://schemas.microsoft.com/office/powerpoint/2010/main" val="210754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Corrie</a:t>
            </a:r>
            <a:endParaRPr lang="en-US" dirty="0"/>
          </a:p>
        </p:txBody>
      </p:sp>
      <p:sp>
        <p:nvSpPr>
          <p:cNvPr id="4" name="Slide Number Placeholder 3"/>
          <p:cNvSpPr>
            <a:spLocks noGrp="1"/>
          </p:cNvSpPr>
          <p:nvPr>
            <p:ph type="sldNum" sz="quarter" idx="10"/>
          </p:nvPr>
        </p:nvSpPr>
        <p:spPr/>
        <p:txBody>
          <a:bodyPr/>
          <a:lstStyle/>
          <a:p>
            <a:fld id="{D19F354B-614F-4388-A314-E19BC8D3F9A0}" type="slidenum">
              <a:rPr lang="en-US" smtClean="0"/>
              <a:pPr/>
              <a:t>8</a:t>
            </a:fld>
            <a:endParaRPr lang="en-US"/>
          </a:p>
        </p:txBody>
      </p:sp>
    </p:spTree>
    <p:extLst>
      <p:ext uri="{BB962C8B-B14F-4D97-AF65-F5344CB8AC3E}">
        <p14:creationId xmlns:p14="http://schemas.microsoft.com/office/powerpoint/2010/main" val="317476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Tami</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ea typeface="MS PGothic" pitchFamily="34" charset="-128"/>
              </a:defRPr>
            </a:lvl1pPr>
            <a:lvl2pPr marL="38652428" indent="-38186541"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65887" eaLnBrk="0" fontAlgn="base" hangingPunct="0">
              <a:spcBef>
                <a:spcPct val="0"/>
              </a:spcBef>
              <a:spcAft>
                <a:spcPct val="0"/>
              </a:spcAft>
              <a:defRPr sz="2400">
                <a:solidFill>
                  <a:schemeClr val="tx1"/>
                </a:solidFill>
                <a:latin typeface="Calibri" pitchFamily="1" charset="0"/>
                <a:ea typeface="MS PGothic" pitchFamily="34" charset="-128"/>
              </a:defRPr>
            </a:lvl6pPr>
            <a:lvl7pPr marL="931774" eaLnBrk="0" fontAlgn="base" hangingPunct="0">
              <a:spcBef>
                <a:spcPct val="0"/>
              </a:spcBef>
              <a:spcAft>
                <a:spcPct val="0"/>
              </a:spcAft>
              <a:defRPr sz="2400">
                <a:solidFill>
                  <a:schemeClr val="tx1"/>
                </a:solidFill>
                <a:latin typeface="Calibri" pitchFamily="1" charset="0"/>
                <a:ea typeface="MS PGothic" pitchFamily="34" charset="-128"/>
              </a:defRPr>
            </a:lvl7pPr>
            <a:lvl8pPr marL="1397660" eaLnBrk="0" fontAlgn="base" hangingPunct="0">
              <a:spcBef>
                <a:spcPct val="0"/>
              </a:spcBef>
              <a:spcAft>
                <a:spcPct val="0"/>
              </a:spcAft>
              <a:defRPr sz="2400">
                <a:solidFill>
                  <a:schemeClr val="tx1"/>
                </a:solidFill>
                <a:latin typeface="Calibri" pitchFamily="1" charset="0"/>
                <a:ea typeface="MS PGothic" pitchFamily="34" charset="-128"/>
              </a:defRPr>
            </a:lvl8pPr>
            <a:lvl9pPr marL="1863547"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fld id="{E04C05BA-74B7-4BA6-A8AB-D373BB264328}" type="slidenum">
              <a:rPr lang="en-US" sz="1200"/>
              <a:pPr eaLnBrk="1" hangingPunct="1"/>
              <a:t>9</a:t>
            </a:fld>
            <a:endParaRPr lang="en-US" sz="1200"/>
          </a:p>
        </p:txBody>
      </p:sp>
    </p:spTree>
    <p:extLst>
      <p:ext uri="{BB962C8B-B14F-4D97-AF65-F5344CB8AC3E}">
        <p14:creationId xmlns:p14="http://schemas.microsoft.com/office/powerpoint/2010/main" val="265339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9366C35-AF2F-43A6-A550-F89F35C7D749}" type="datetimeFigureOut">
              <a:rPr lang="en-US" smtClean="0"/>
              <a:pPr/>
              <a:t>7/27/2017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D61FB31-362F-423F-AD41-BADD9DB8F586}"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66C35-AF2F-43A6-A550-F89F35C7D749}"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1FB31-362F-423F-AD41-BADD9DB8F5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366C35-AF2F-43A6-A550-F89F35C7D749}"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D61FB31-362F-423F-AD41-BADD9DB8F5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366C35-AF2F-43A6-A550-F89F35C7D749}"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1FB31-362F-423F-AD41-BADD9DB8F586}"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9366C35-AF2F-43A6-A550-F89F35C7D749}" type="datetimeFigureOut">
              <a:rPr lang="en-US" smtClean="0"/>
              <a:pPr/>
              <a:t>7/27/2017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D61FB31-362F-423F-AD41-BADD9DB8F586}"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366C35-AF2F-43A6-A550-F89F35C7D749}" type="datetimeFigureOut">
              <a:rPr lang="en-US" smtClean="0"/>
              <a:pPr/>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1FB31-362F-423F-AD41-BADD9DB8F58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366C35-AF2F-43A6-A550-F89F35C7D749}" type="datetimeFigureOut">
              <a:rPr lang="en-US" smtClean="0"/>
              <a:pPr/>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1FB31-362F-423F-AD41-BADD9DB8F586}"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366C35-AF2F-43A6-A550-F89F35C7D749}" type="datetimeFigureOut">
              <a:rPr lang="en-US" smtClean="0"/>
              <a:pPr/>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1FB31-362F-423F-AD41-BADD9DB8F586}"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9366C35-AF2F-43A6-A550-F89F35C7D749}" type="datetimeFigureOut">
              <a:rPr lang="en-US" smtClean="0"/>
              <a:pPr/>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1FB31-362F-423F-AD41-BADD9DB8F5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66C35-AF2F-43A6-A550-F89F35C7D749}" type="datetimeFigureOut">
              <a:rPr lang="en-US" smtClean="0"/>
              <a:pPr/>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D61FB31-362F-423F-AD41-BADD9DB8F586}"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66C35-AF2F-43A6-A550-F89F35C7D749}" type="datetimeFigureOut">
              <a:rPr lang="en-US" smtClean="0"/>
              <a:pPr/>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1FB31-362F-423F-AD41-BADD9DB8F586}"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9366C35-AF2F-43A6-A550-F89F35C7D749}" type="datetimeFigureOut">
              <a:rPr lang="en-US" smtClean="0"/>
              <a:pPr/>
              <a:t>7/27/2017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D61FB31-362F-423F-AD41-BADD9DB8F5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0" y="5410200"/>
            <a:ext cx="2286000" cy="1295400"/>
          </a:xfrm>
        </p:spPr>
        <p:txBody>
          <a:bodyPr rtlCol="0">
            <a:normAutofit/>
          </a:bodyPr>
          <a:lstStyle/>
          <a:p>
            <a:pPr eaLnBrk="1" fontAlgn="auto" hangingPunct="1">
              <a:spcAft>
                <a:spcPts val="0"/>
              </a:spcAft>
              <a:buFont typeface="Arial" pitchFamily="34" charset="0"/>
              <a:buNone/>
              <a:defRPr/>
            </a:pPr>
            <a:r>
              <a:rPr lang="en-US" sz="1400" dirty="0" err="1" smtClean="0"/>
              <a:t>MAISA</a:t>
            </a:r>
            <a:r>
              <a:rPr lang="en-US" sz="1400" dirty="0" smtClean="0"/>
              <a:t> Annual Conference</a:t>
            </a:r>
          </a:p>
          <a:p>
            <a:pPr eaLnBrk="1" fontAlgn="auto" hangingPunct="1">
              <a:spcAft>
                <a:spcPts val="0"/>
              </a:spcAft>
              <a:buFont typeface="Arial" pitchFamily="34" charset="0"/>
              <a:buNone/>
              <a:defRPr/>
            </a:pPr>
            <a:endParaRPr lang="en-US" sz="1400" dirty="0" smtClean="0"/>
          </a:p>
          <a:p>
            <a:pPr eaLnBrk="1" fontAlgn="auto" hangingPunct="1">
              <a:spcAft>
                <a:spcPts val="0"/>
              </a:spcAft>
              <a:buFont typeface="Arial" pitchFamily="34" charset="0"/>
              <a:buNone/>
              <a:defRPr/>
            </a:pPr>
            <a:r>
              <a:rPr lang="en-US" sz="1400" dirty="0" smtClean="0"/>
              <a:t>June 20, 2012</a:t>
            </a:r>
          </a:p>
          <a:p>
            <a:pPr eaLnBrk="1" fontAlgn="auto" hangingPunct="1">
              <a:spcAft>
                <a:spcPts val="0"/>
              </a:spcAft>
              <a:buFont typeface="Arial" pitchFamily="34" charset="0"/>
              <a:buNone/>
              <a:defRPr/>
            </a:pPr>
            <a:endParaRPr lang="en-US" sz="8000" dirty="0" smtClean="0">
              <a:ea typeface="+mn-ea"/>
              <a:cs typeface="+mn-cs"/>
            </a:endParaRPr>
          </a:p>
        </p:txBody>
      </p:sp>
      <p:sp>
        <p:nvSpPr>
          <p:cNvPr id="2050" name="Title 1"/>
          <p:cNvSpPr>
            <a:spLocks noGrp="1"/>
          </p:cNvSpPr>
          <p:nvPr>
            <p:ph type="title"/>
          </p:nvPr>
        </p:nvSpPr>
        <p:spPr>
          <a:xfrm>
            <a:off x="1219200" y="1371600"/>
            <a:ext cx="4419600" cy="1981200"/>
          </a:xfrm>
        </p:spPr>
        <p:txBody>
          <a:bodyPr>
            <a:normAutofit fontScale="90000"/>
          </a:bodyPr>
          <a:lstStyle/>
          <a:p>
            <a:pPr algn="ctr" eaLnBrk="1" fontAlgn="auto" hangingPunct="1">
              <a:spcAft>
                <a:spcPts val="0"/>
              </a:spcAft>
              <a:defRPr/>
            </a:pPr>
            <a:r>
              <a:rPr lang="en-US" sz="3200" dirty="0" smtClean="0"/>
              <a:t>Preschool Multi </a:t>
            </a:r>
            <a:br>
              <a:rPr lang="en-US" sz="3200" dirty="0" smtClean="0"/>
            </a:br>
            <a:r>
              <a:rPr lang="en-US" sz="3200" dirty="0" smtClean="0"/>
              <a:t>Tiered System of Supports</a:t>
            </a:r>
            <a:r>
              <a:rPr lang="en-US" sz="3200" dirty="0"/>
              <a:t> </a:t>
            </a:r>
            <a:r>
              <a:rPr lang="en-US" sz="3200" dirty="0" smtClean="0"/>
              <a:t/>
            </a:r>
            <a:br>
              <a:rPr lang="en-US" sz="3200" dirty="0" smtClean="0"/>
            </a:br>
            <a:r>
              <a:rPr lang="en-US" sz="3200" dirty="0" smtClean="0"/>
              <a:t>Initiatives</a:t>
            </a:r>
          </a:p>
        </p:txBody>
      </p:sp>
    </p:spTree>
    <p:extLst>
      <p:ext uri="{BB962C8B-B14F-4D97-AF65-F5344CB8AC3E}">
        <p14:creationId xmlns:p14="http://schemas.microsoft.com/office/powerpoint/2010/main" val="187224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know which precursor and early literacy skills lead to increased conventional literacy skills in the early grades</a:t>
            </a:r>
          </a:p>
          <a:p>
            <a:endParaRPr lang="en-US" sz="2400" dirty="0" smtClean="0"/>
          </a:p>
          <a:p>
            <a:r>
              <a:rPr lang="en-US" sz="2400" dirty="0" smtClean="0"/>
              <a:t>We know we can impact important early skills using different programs and different settings</a:t>
            </a:r>
          </a:p>
          <a:p>
            <a:endParaRPr lang="en-US" sz="2400" dirty="0" smtClean="0"/>
          </a:p>
          <a:p>
            <a:r>
              <a:rPr lang="en-US" sz="2400" dirty="0" smtClean="0"/>
              <a:t>We know that there are many things parents and preschools can do to improve literacy development</a:t>
            </a:r>
          </a:p>
          <a:p>
            <a:endParaRPr lang="en-US" sz="2400" dirty="0" smtClean="0"/>
          </a:p>
          <a:p>
            <a:r>
              <a:rPr lang="en-US" sz="2400" dirty="0" smtClean="0"/>
              <a:t>We need to ACT on this knowledge!</a:t>
            </a:r>
          </a:p>
          <a:p>
            <a:endParaRPr lang="en-US" dirty="0"/>
          </a:p>
        </p:txBody>
      </p:sp>
      <p:sp>
        <p:nvSpPr>
          <p:cNvPr id="2" name="Title 1"/>
          <p:cNvSpPr>
            <a:spLocks noGrp="1"/>
          </p:cNvSpPr>
          <p:nvPr>
            <p:ph type="title"/>
          </p:nvPr>
        </p:nvSpPr>
        <p:spPr/>
        <p:txBody>
          <a:bodyPr>
            <a:normAutofit/>
          </a:bodyPr>
          <a:lstStyle/>
          <a:p>
            <a:r>
              <a:rPr lang="en-US" sz="3200" cap="none" dirty="0" smtClean="0"/>
              <a:t>Current Research On Preschool Literacy</a:t>
            </a:r>
            <a:endParaRPr lang="en-US" sz="3200" cap="none" dirty="0"/>
          </a:p>
        </p:txBody>
      </p:sp>
    </p:spTree>
    <p:extLst>
      <p:ext uri="{BB962C8B-B14F-4D97-AF65-F5344CB8AC3E}">
        <p14:creationId xmlns:p14="http://schemas.microsoft.com/office/powerpoint/2010/main" val="303982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sz="2400" dirty="0">
                <a:cs typeface="ＭＳ Ｐゴシック" charset="0"/>
              </a:rPr>
              <a:t>Preschool programs positively </a:t>
            </a:r>
            <a:r>
              <a:rPr lang="en-US" sz="2400" dirty="0" smtClean="0">
                <a:cs typeface="ＭＳ Ｐゴシック" charset="0"/>
              </a:rPr>
              <a:t>impact </a:t>
            </a:r>
            <a:r>
              <a:rPr lang="en-US" sz="2400" dirty="0">
                <a:cs typeface="ＭＳ Ｐゴシック" charset="0"/>
              </a:rPr>
              <a:t>student behavior, especially those at risk of academic </a:t>
            </a:r>
            <a:r>
              <a:rPr lang="en-US" sz="2400" dirty="0" smtClean="0">
                <a:cs typeface="ＭＳ Ｐゴシック" charset="0"/>
              </a:rPr>
              <a:t>failure</a:t>
            </a:r>
          </a:p>
          <a:p>
            <a:pPr>
              <a:defRPr/>
            </a:pPr>
            <a:endParaRPr lang="en-US" sz="2400" dirty="0">
              <a:cs typeface="ＭＳ Ｐゴシック" charset="0"/>
            </a:endParaRPr>
          </a:p>
          <a:p>
            <a:pPr>
              <a:defRPr/>
            </a:pPr>
            <a:r>
              <a:rPr lang="en-US" sz="2400" dirty="0">
                <a:cs typeface="ＭＳ Ｐゴシック" charset="0"/>
              </a:rPr>
              <a:t>Children who display externalize behaviors tend to exhibit lower motivation and less positive attitude toward </a:t>
            </a:r>
            <a:r>
              <a:rPr lang="en-US" sz="2400" dirty="0" smtClean="0">
                <a:cs typeface="ＭＳ Ｐゴシック" charset="0"/>
              </a:rPr>
              <a:t>school</a:t>
            </a:r>
          </a:p>
          <a:p>
            <a:pPr>
              <a:defRPr/>
            </a:pPr>
            <a:endParaRPr lang="en-US" sz="2400" dirty="0">
              <a:cs typeface="ＭＳ Ｐゴシック" charset="0"/>
            </a:endParaRPr>
          </a:p>
          <a:p>
            <a:pPr>
              <a:defRPr/>
            </a:pPr>
            <a:r>
              <a:rPr lang="en-US" sz="2400" dirty="0">
                <a:cs typeface="ＭＳ Ｐゴシック" charset="0"/>
              </a:rPr>
              <a:t>Initial </a:t>
            </a:r>
            <a:r>
              <a:rPr lang="en-US" sz="2400" dirty="0" smtClean="0">
                <a:cs typeface="ＭＳ Ｐゴシック" charset="0"/>
              </a:rPr>
              <a:t>feelings </a:t>
            </a:r>
            <a:r>
              <a:rPr lang="en-US" sz="2400" dirty="0">
                <a:cs typeface="ＭＳ Ｐゴシック" charset="0"/>
              </a:rPr>
              <a:t>towards school environments persist into later school years.</a:t>
            </a:r>
          </a:p>
          <a:p>
            <a:pPr marL="114300" indent="0">
              <a:buNone/>
              <a:defRPr/>
            </a:pPr>
            <a:r>
              <a:rPr lang="en-US" sz="1300" dirty="0" smtClean="0">
                <a:cs typeface="ＭＳ Ｐゴシック" charset="0"/>
              </a:rPr>
              <a:t>Dominguez</a:t>
            </a:r>
            <a:r>
              <a:rPr lang="en-US" sz="1300" dirty="0">
                <a:cs typeface="ＭＳ Ｐゴシック" charset="0"/>
              </a:rPr>
              <a:t>, </a:t>
            </a:r>
            <a:r>
              <a:rPr lang="en-US" sz="1300" dirty="0" err="1">
                <a:cs typeface="ＭＳ Ｐゴシック" charset="0"/>
              </a:rPr>
              <a:t>Vitiello</a:t>
            </a:r>
            <a:r>
              <a:rPr lang="en-US" sz="1300" dirty="0">
                <a:cs typeface="ＭＳ Ｐゴシック" charset="0"/>
              </a:rPr>
              <a:t>, Maier, Greenfield, 2010.</a:t>
            </a:r>
          </a:p>
          <a:p>
            <a:endParaRPr lang="en-US" dirty="0"/>
          </a:p>
        </p:txBody>
      </p:sp>
      <p:sp>
        <p:nvSpPr>
          <p:cNvPr id="2" name="Title 1"/>
          <p:cNvSpPr>
            <a:spLocks noGrp="1"/>
          </p:cNvSpPr>
          <p:nvPr>
            <p:ph type="title"/>
          </p:nvPr>
        </p:nvSpPr>
        <p:spPr/>
        <p:txBody>
          <a:bodyPr>
            <a:normAutofit/>
          </a:bodyPr>
          <a:lstStyle/>
          <a:p>
            <a:r>
              <a:rPr lang="en-US" cap="none" dirty="0" smtClean="0"/>
              <a:t>Current Research On Preschool Behavior</a:t>
            </a:r>
            <a:endParaRPr lang="en-US" cap="none" dirty="0"/>
          </a:p>
        </p:txBody>
      </p:sp>
    </p:spTree>
    <p:extLst>
      <p:ext uri="{BB962C8B-B14F-4D97-AF65-F5344CB8AC3E}">
        <p14:creationId xmlns:p14="http://schemas.microsoft.com/office/powerpoint/2010/main" val="367076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228600" y="1676400"/>
            <a:ext cx="5791200" cy="4953000"/>
          </a:xfrm>
        </p:spPr>
        <p:txBody>
          <a:bodyPr/>
          <a:lstStyle/>
          <a:p>
            <a:pPr marL="68263" indent="0" eaLnBrk="1" hangingPunct="1">
              <a:lnSpc>
                <a:spcPct val="80000"/>
              </a:lnSpc>
              <a:buFont typeface="Arial" charset="0"/>
              <a:buNone/>
            </a:pPr>
            <a:r>
              <a:rPr lang="en-US" sz="2200" dirty="0" smtClean="0"/>
              <a:t>PBIS for Young Children is a framework for program-wide, classroom-wide systems that prevent preschool aged children from developing problem behavior through:</a:t>
            </a:r>
          </a:p>
          <a:p>
            <a:pPr lvl="1" eaLnBrk="1" hangingPunct="1">
              <a:lnSpc>
                <a:spcPct val="80000"/>
              </a:lnSpc>
            </a:pPr>
            <a:r>
              <a:rPr lang="en-US" sz="1900" dirty="0" smtClean="0"/>
              <a:t>Building positive relationships among children and adults</a:t>
            </a:r>
          </a:p>
          <a:p>
            <a:pPr lvl="1" eaLnBrk="1" hangingPunct="1">
              <a:lnSpc>
                <a:spcPct val="80000"/>
              </a:lnSpc>
            </a:pPr>
            <a:r>
              <a:rPr lang="en-US" sz="1900" dirty="0" smtClean="0"/>
              <a:t>Purposeful arrangement of classroom environments</a:t>
            </a:r>
          </a:p>
          <a:p>
            <a:pPr lvl="1" eaLnBrk="1" hangingPunct="1">
              <a:lnSpc>
                <a:spcPct val="80000"/>
              </a:lnSpc>
            </a:pPr>
            <a:r>
              <a:rPr lang="en-US" sz="1900" dirty="0" smtClean="0"/>
              <a:t>Designing age-appropriate schedules and routines, and</a:t>
            </a:r>
          </a:p>
          <a:p>
            <a:pPr lvl="1" eaLnBrk="1" hangingPunct="1">
              <a:lnSpc>
                <a:spcPct val="80000"/>
              </a:lnSpc>
            </a:pPr>
            <a:r>
              <a:rPr lang="en-US" sz="1900" dirty="0" smtClean="0"/>
              <a:t>Explicit teaching of skills and behaviors</a:t>
            </a:r>
          </a:p>
          <a:p>
            <a:pPr marL="68263" indent="0" eaLnBrk="1" hangingPunct="1">
              <a:lnSpc>
                <a:spcPct val="80000"/>
              </a:lnSpc>
            </a:pPr>
            <a:endParaRPr lang="en-US" sz="2200" dirty="0" smtClean="0"/>
          </a:p>
        </p:txBody>
      </p:sp>
      <p:sp>
        <p:nvSpPr>
          <p:cNvPr id="2" name="Title 1"/>
          <p:cNvSpPr>
            <a:spLocks noGrp="1"/>
          </p:cNvSpPr>
          <p:nvPr>
            <p:ph type="title"/>
          </p:nvPr>
        </p:nvSpPr>
        <p:spPr>
          <a:xfrm>
            <a:off x="990600" y="533400"/>
            <a:ext cx="7024688" cy="1143000"/>
          </a:xfrm>
        </p:spPr>
        <p:txBody>
          <a:bodyPr wrap="square" numCol="1" anchorCtr="0" compatLnSpc="1">
            <a:prstTxWarp prst="textNoShape">
              <a:avLst/>
            </a:prstTxWarp>
            <a:normAutofit fontScale="90000"/>
          </a:bodyPr>
          <a:lstStyle/>
          <a:p>
            <a:pPr eaLnBrk="1" hangingPunct="1"/>
            <a:r>
              <a:rPr lang="en-US" sz="3200" cap="none" dirty="0" smtClean="0"/>
              <a:t>Key Components of Positive Behavioral Interventions and Support</a:t>
            </a:r>
            <a:br>
              <a:rPr lang="en-US" sz="3200" cap="none" dirty="0" smtClean="0"/>
            </a:br>
            <a:endParaRPr lang="en-US" sz="3200" cap="none" dirty="0" smtClean="0"/>
          </a:p>
        </p:txBody>
      </p:sp>
      <p:pic>
        <p:nvPicPr>
          <p:cNvPr id="53252" name="Picture 2" descr="Pyramid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14600"/>
            <a:ext cx="397441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59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eaLnBrk="1" hangingPunct="1">
              <a:lnSpc>
                <a:spcPct val="90000"/>
              </a:lnSpc>
            </a:pPr>
            <a:r>
              <a:rPr lang="en-US" sz="1500" cap="none" dirty="0" smtClean="0"/>
              <a:t>EARLY YEARS RESPONSE TO INTERVENTION INITIATIVE</a:t>
            </a:r>
          </a:p>
        </p:txBody>
      </p:sp>
      <p:sp>
        <p:nvSpPr>
          <p:cNvPr id="5122" name="Title 1"/>
          <p:cNvSpPr>
            <a:spLocks noGrp="1"/>
          </p:cNvSpPr>
          <p:nvPr>
            <p:ph type="title"/>
          </p:nvPr>
        </p:nvSpPr>
        <p:spPr>
          <a:ln>
            <a:miter lim="800000"/>
            <a:headEnd/>
            <a:tailEnd/>
          </a:ln>
          <a:extLst/>
        </p:spPr>
        <p:txBody>
          <a:bodyPr/>
          <a:lstStyle/>
          <a:p>
            <a:pPr eaLnBrk="1" fontAlgn="auto" hangingPunct="1">
              <a:spcAft>
                <a:spcPts val="0"/>
              </a:spcAft>
              <a:defRPr/>
            </a:pPr>
            <a:r>
              <a:rPr lang="en-US" dirty="0" smtClean="0">
                <a:ea typeface="+mj-ea"/>
                <a:cs typeface="+mj-cs"/>
              </a:rPr>
              <a:t>Ingham ISD</a:t>
            </a:r>
          </a:p>
        </p:txBody>
      </p:sp>
    </p:spTree>
    <p:extLst>
      <p:ext uri="{BB962C8B-B14F-4D97-AF65-F5344CB8AC3E}">
        <p14:creationId xmlns:p14="http://schemas.microsoft.com/office/powerpoint/2010/main" val="2861983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001000" cy="600075"/>
          </a:xfrm>
          <a:prstGeom prst="rect">
            <a:avLst/>
          </a:prstGeom>
          <a:noFill/>
        </p:spPr>
        <p:txBody>
          <a:bodyPr>
            <a:spAutoFit/>
          </a:bodyPr>
          <a:lstStyle/>
          <a:p>
            <a:pPr algn="ctr">
              <a:defRPr/>
            </a:pPr>
            <a:r>
              <a:rPr lang="en-US" sz="3300" dirty="0">
                <a:latin typeface="+mj-lt"/>
                <a:ea typeface="+mn-ea"/>
                <a:cs typeface="Arial" charset="0"/>
              </a:rPr>
              <a:t>Early Years RtI Goals and Strategies</a:t>
            </a:r>
          </a:p>
        </p:txBody>
      </p:sp>
      <p:graphicFrame>
        <p:nvGraphicFramePr>
          <p:cNvPr id="4" name="Diagram 3"/>
          <p:cNvGraphicFramePr/>
          <p:nvPr>
            <p:extLst>
              <p:ext uri="{D42A27DB-BD31-4B8C-83A1-F6EECF244321}">
                <p14:modId xmlns:p14="http://schemas.microsoft.com/office/powerpoint/2010/main" val="486402760"/>
              </p:ext>
            </p:extLst>
          </p:nvPr>
        </p:nvGraphicFramePr>
        <p:xfrm>
          <a:off x="457200" y="12192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53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647700"/>
            <a:ext cx="9144000" cy="381000"/>
          </a:xfrm>
          <a:prstGeom prst="rect">
            <a:avLst/>
          </a:prstGeom>
        </p:spPr>
        <p:txBody>
          <a:bodyPr anchor="ctr">
            <a:normAutofit fontScale="90000" lnSpcReduction="20000"/>
          </a:bodyPr>
          <a:lstStyle/>
          <a:p>
            <a:pPr algn="ctr" fontAlgn="auto">
              <a:spcAft>
                <a:spcPts val="0"/>
              </a:spcAft>
              <a:defRPr/>
            </a:pPr>
            <a:r>
              <a:rPr lang="en-US" sz="2400" b="1" dirty="0">
                <a:latin typeface="+mj-lt"/>
                <a:ea typeface="+mj-ea"/>
                <a:cs typeface="+mj-cs"/>
              </a:rPr>
              <a:t>Ingham Early Years RtI Model</a:t>
            </a:r>
          </a:p>
        </p:txBody>
      </p:sp>
      <p:pic>
        <p:nvPicPr>
          <p:cNvPr id="75779" name="Picture 3" descr="Tria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06680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4"/>
          <p:cNvSpPr>
            <a:spLocks noChangeArrowheads="1"/>
          </p:cNvSpPr>
          <p:nvPr/>
        </p:nvSpPr>
        <p:spPr bwMode="auto">
          <a:xfrm>
            <a:off x="228600" y="935038"/>
            <a:ext cx="2286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200" b="1"/>
              <a:t>ACADEMIC / LEARNING SYSTEMS</a:t>
            </a:r>
          </a:p>
          <a:p>
            <a:endParaRPr lang="en-US" sz="1200"/>
          </a:p>
          <a:p>
            <a:r>
              <a:rPr lang="en-US" sz="1200" b="1"/>
              <a:t>Tier 3: Comprehensive &amp; Intensive</a:t>
            </a:r>
            <a:r>
              <a:rPr lang="en-US" sz="1200"/>
              <a:t> </a:t>
            </a:r>
          </a:p>
          <a:p>
            <a:pPr>
              <a:buFont typeface="Arial" charset="0"/>
              <a:buChar char="•"/>
            </a:pPr>
            <a:r>
              <a:rPr lang="en-US" sz="1200" i="1"/>
              <a:t>Students who need individualized interventions</a:t>
            </a:r>
          </a:p>
          <a:p>
            <a:pPr>
              <a:buFont typeface="Arial" charset="0"/>
              <a:buChar char="•"/>
            </a:pPr>
            <a:r>
              <a:rPr lang="en-US" sz="1200" i="1"/>
              <a:t>Individualized scaffolding strategies</a:t>
            </a:r>
          </a:p>
          <a:p>
            <a:pPr>
              <a:buFont typeface="Arial" charset="0"/>
              <a:buChar char="•"/>
            </a:pPr>
            <a:r>
              <a:rPr lang="en-US" sz="1200" i="1"/>
              <a:t>More frequent progress monitoring</a:t>
            </a:r>
          </a:p>
          <a:p>
            <a:endParaRPr lang="en-US" sz="1200"/>
          </a:p>
          <a:p>
            <a:r>
              <a:rPr lang="en-US" sz="1200" b="1"/>
              <a:t>Tier 2:  Strategic Interventions</a:t>
            </a:r>
            <a:r>
              <a:rPr lang="en-US" sz="1200"/>
              <a:t> </a:t>
            </a:r>
          </a:p>
          <a:p>
            <a:pPr>
              <a:buFont typeface="Arial" charset="0"/>
              <a:buChar char="•"/>
            </a:pPr>
            <a:r>
              <a:rPr lang="en-US" sz="1200" i="1"/>
              <a:t>Students who need more support in addition to the core curriculum</a:t>
            </a:r>
          </a:p>
          <a:p>
            <a:pPr>
              <a:buFont typeface="Arial" charset="0"/>
              <a:buChar char="•"/>
            </a:pPr>
            <a:r>
              <a:rPr lang="en-US" sz="1200" i="1"/>
              <a:t>Explicit small group interventions and embedded learning activities</a:t>
            </a:r>
          </a:p>
          <a:p>
            <a:pPr>
              <a:buFont typeface="Arial" charset="0"/>
              <a:buChar char="•"/>
            </a:pPr>
            <a:r>
              <a:rPr lang="en-US" sz="1200" i="1"/>
              <a:t>Progress monitoring</a:t>
            </a:r>
          </a:p>
          <a:p>
            <a:endParaRPr lang="en-US" sz="1200"/>
          </a:p>
          <a:p>
            <a:r>
              <a:rPr lang="en-US" sz="1200" b="1"/>
              <a:t>Tier 1: Core Curriculum</a:t>
            </a:r>
          </a:p>
          <a:p>
            <a:pPr>
              <a:buFont typeface="Arial" charset="0"/>
              <a:buChar char="•"/>
            </a:pPr>
            <a:r>
              <a:rPr lang="en-US" sz="1200" i="1"/>
              <a:t>All students</a:t>
            </a:r>
          </a:p>
          <a:p>
            <a:pPr>
              <a:buFont typeface="Arial" charset="0"/>
              <a:buChar char="•"/>
            </a:pPr>
            <a:r>
              <a:rPr lang="en-US" sz="1200" i="1"/>
              <a:t>Researched based</a:t>
            </a:r>
          </a:p>
          <a:p>
            <a:pPr>
              <a:buFont typeface="Arial" charset="0"/>
              <a:buChar char="•"/>
            </a:pPr>
            <a:r>
              <a:rPr lang="en-US" sz="1200" i="1"/>
              <a:t>Intentional  teaching </a:t>
            </a:r>
          </a:p>
          <a:p>
            <a:pPr>
              <a:buFont typeface="Arial" charset="0"/>
              <a:buChar char="•"/>
            </a:pPr>
            <a:r>
              <a:rPr lang="en-US" sz="1200" i="1"/>
              <a:t>Universal screening</a:t>
            </a:r>
          </a:p>
        </p:txBody>
      </p:sp>
      <p:sp>
        <p:nvSpPr>
          <p:cNvPr id="75781" name="Rectangle 5"/>
          <p:cNvSpPr>
            <a:spLocks noChangeArrowheads="1"/>
          </p:cNvSpPr>
          <p:nvPr/>
        </p:nvSpPr>
        <p:spPr bwMode="auto">
          <a:xfrm>
            <a:off x="6705600" y="1058863"/>
            <a:ext cx="2286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200" b="1"/>
              <a:t>BEHAVIOR SYSTEMS</a:t>
            </a:r>
          </a:p>
          <a:p>
            <a:endParaRPr lang="en-US" sz="1200" b="1"/>
          </a:p>
          <a:p>
            <a:endParaRPr lang="en-US" sz="1200"/>
          </a:p>
          <a:p>
            <a:r>
              <a:rPr lang="en-US" sz="1200" b="1"/>
              <a:t>Tier 3: Intensive Interventions</a:t>
            </a:r>
            <a:r>
              <a:rPr lang="en-US" sz="1200"/>
              <a:t> </a:t>
            </a:r>
          </a:p>
          <a:p>
            <a:pPr>
              <a:buFont typeface="Arial" charset="0"/>
              <a:buChar char="•"/>
            </a:pPr>
            <a:r>
              <a:rPr lang="en-US" sz="1200" i="1"/>
              <a:t>Students who need individualized intervention</a:t>
            </a:r>
          </a:p>
          <a:p>
            <a:pPr>
              <a:buFont typeface="Arial" charset="0"/>
              <a:buChar char="•"/>
            </a:pPr>
            <a:r>
              <a:rPr lang="en-US" sz="1200" i="1"/>
              <a:t>Behavior support plans</a:t>
            </a:r>
          </a:p>
          <a:p>
            <a:endParaRPr lang="en-US" sz="1200"/>
          </a:p>
          <a:p>
            <a:r>
              <a:rPr lang="en-US" sz="1200" b="1"/>
              <a:t>Tier 2: Targeted Group Interventions</a:t>
            </a:r>
            <a:r>
              <a:rPr lang="en-US" sz="1200"/>
              <a:t> </a:t>
            </a:r>
          </a:p>
          <a:p>
            <a:pPr>
              <a:buFont typeface="Arial" charset="0"/>
              <a:buChar char="•"/>
            </a:pPr>
            <a:r>
              <a:rPr lang="en-US" sz="1200" i="1"/>
              <a:t>Students who need more support in addition to universal interventions</a:t>
            </a:r>
          </a:p>
          <a:p>
            <a:pPr>
              <a:buFont typeface="Arial" charset="0"/>
              <a:buChar char="•"/>
            </a:pPr>
            <a:r>
              <a:rPr lang="en-US" sz="1200" i="1"/>
              <a:t>Targeted social emotional supports</a:t>
            </a:r>
          </a:p>
          <a:p>
            <a:endParaRPr lang="en-US" sz="1200"/>
          </a:p>
          <a:p>
            <a:r>
              <a:rPr lang="en-US" sz="1200" b="1"/>
              <a:t>Tier 1: Universal Interventions </a:t>
            </a:r>
          </a:p>
          <a:p>
            <a:pPr>
              <a:buFont typeface="Arial" charset="0"/>
              <a:buChar char="•"/>
            </a:pPr>
            <a:r>
              <a:rPr lang="en-US" sz="1200" i="1"/>
              <a:t>All students in all settings</a:t>
            </a:r>
          </a:p>
          <a:p>
            <a:pPr>
              <a:buFont typeface="Arial" charset="0"/>
              <a:buChar char="•"/>
            </a:pPr>
            <a:r>
              <a:rPr lang="en-US" sz="1200" i="1"/>
              <a:t>Nurturing and responsive relationships</a:t>
            </a:r>
          </a:p>
          <a:p>
            <a:pPr>
              <a:buFont typeface="Arial" charset="0"/>
              <a:buChar char="•"/>
            </a:pPr>
            <a:r>
              <a:rPr lang="en-US" sz="1200" i="1"/>
              <a:t>High quality supportive environments</a:t>
            </a:r>
          </a:p>
          <a:p>
            <a:pPr>
              <a:buFont typeface="Arial" charset="0"/>
              <a:buChar char="•"/>
            </a:pPr>
            <a:endParaRPr lang="en-US" sz="1400" i="1"/>
          </a:p>
        </p:txBody>
      </p:sp>
      <p:sp>
        <p:nvSpPr>
          <p:cNvPr id="75782" name="TextBox 7"/>
          <p:cNvSpPr txBox="1">
            <a:spLocks noChangeArrowheads="1"/>
          </p:cNvSpPr>
          <p:nvPr/>
        </p:nvSpPr>
        <p:spPr bwMode="auto">
          <a:xfrm>
            <a:off x="6477000" y="61722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ea typeface="MS PGothic" pitchFamily="34" charset="-128"/>
              </a:defRPr>
            </a:lvl1pPr>
            <a:lvl2pPr marL="37931725" indent="-37474525"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57200" eaLnBrk="0" fontAlgn="base" hangingPunct="0">
              <a:spcBef>
                <a:spcPct val="0"/>
              </a:spcBef>
              <a:spcAft>
                <a:spcPct val="0"/>
              </a:spcAft>
              <a:defRPr sz="2400">
                <a:solidFill>
                  <a:schemeClr val="tx1"/>
                </a:solidFill>
                <a:latin typeface="Calibri" pitchFamily="1" charset="0"/>
                <a:ea typeface="MS PGothic" pitchFamily="34" charset="-128"/>
              </a:defRPr>
            </a:lvl6pPr>
            <a:lvl7pPr marL="914400" eaLnBrk="0" fontAlgn="base" hangingPunct="0">
              <a:spcBef>
                <a:spcPct val="0"/>
              </a:spcBef>
              <a:spcAft>
                <a:spcPct val="0"/>
              </a:spcAft>
              <a:defRPr sz="2400">
                <a:solidFill>
                  <a:schemeClr val="tx1"/>
                </a:solidFill>
                <a:latin typeface="Calibri" pitchFamily="1" charset="0"/>
                <a:ea typeface="MS PGothic" pitchFamily="34" charset="-128"/>
              </a:defRPr>
            </a:lvl7pPr>
            <a:lvl8pPr marL="1371600" eaLnBrk="0" fontAlgn="base" hangingPunct="0">
              <a:spcBef>
                <a:spcPct val="0"/>
              </a:spcBef>
              <a:spcAft>
                <a:spcPct val="0"/>
              </a:spcAft>
              <a:defRPr sz="2400">
                <a:solidFill>
                  <a:schemeClr val="tx1"/>
                </a:solidFill>
                <a:latin typeface="Calibri" pitchFamily="1" charset="0"/>
                <a:ea typeface="MS PGothic" pitchFamily="34" charset="-128"/>
              </a:defRPr>
            </a:lvl8pPr>
            <a:lvl9pPr marL="1828800" eaLnBrk="0" fontAlgn="base" hangingPunct="0">
              <a:spcBef>
                <a:spcPct val="0"/>
              </a:spcBef>
              <a:spcAft>
                <a:spcPct val="0"/>
              </a:spcAft>
              <a:defRPr sz="2400">
                <a:solidFill>
                  <a:schemeClr val="tx1"/>
                </a:solidFill>
                <a:latin typeface="Calibri" pitchFamily="1" charset="0"/>
                <a:ea typeface="MS PGothic" pitchFamily="34" charset="-128"/>
              </a:defRPr>
            </a:lvl9pPr>
          </a:lstStyle>
          <a:p>
            <a:pPr eaLnBrk="1" hangingPunct="1"/>
            <a:r>
              <a:rPr lang="en-US" sz="800"/>
              <a:t>Our model adapted from IISD K-12, Recognition and Response and The Center on the Social and Emotional Foundations for Early Learning</a:t>
            </a:r>
          </a:p>
        </p:txBody>
      </p:sp>
    </p:spTree>
    <p:extLst>
      <p:ext uri="{BB962C8B-B14F-4D97-AF65-F5344CB8AC3E}">
        <p14:creationId xmlns:p14="http://schemas.microsoft.com/office/powerpoint/2010/main" val="323098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2010-2011- Ingham ISD received an Early Years </a:t>
            </a:r>
            <a:r>
              <a:rPr lang="en-US" dirty="0" err="1" smtClean="0"/>
              <a:t>ReImagine</a:t>
            </a:r>
            <a:r>
              <a:rPr lang="en-US" dirty="0" smtClean="0"/>
              <a:t> grant from the Early Childhood Investment Corporation </a:t>
            </a:r>
          </a:p>
          <a:p>
            <a:endParaRPr lang="en-US" dirty="0" smtClean="0"/>
          </a:p>
          <a:p>
            <a:r>
              <a:rPr lang="en-US" dirty="0" smtClean="0"/>
              <a:t>Partnered with the University of North Carolina-Frank Porter Graham Child Development Center to conceptualize an Early Childhood RtI model  </a:t>
            </a:r>
          </a:p>
          <a:p>
            <a:endParaRPr lang="en-US" dirty="0" smtClean="0"/>
          </a:p>
          <a:p>
            <a:r>
              <a:rPr lang="en-US" dirty="0" smtClean="0"/>
              <a:t>Partnered with Capital Area Community Services Head Start who were awarded a Mentor Coaching Grant to employ early childhood coaches to provide job-embedded support for implementation of RtI practices in the classroom </a:t>
            </a:r>
          </a:p>
          <a:p>
            <a:endParaRPr lang="en-US" dirty="0" smtClean="0"/>
          </a:p>
          <a:p>
            <a:r>
              <a:rPr lang="en-US" dirty="0" smtClean="0"/>
              <a:t>Ran a pilot with 20 preschool classrooms including representation from Head Start, Great Start Readiness Program, Tuition, Montessori, and Early Childhood Special Education</a:t>
            </a:r>
          </a:p>
        </p:txBody>
      </p:sp>
      <p:sp>
        <p:nvSpPr>
          <p:cNvPr id="2" name="Title 1"/>
          <p:cNvSpPr>
            <a:spLocks noGrp="1"/>
          </p:cNvSpPr>
          <p:nvPr>
            <p:ph type="title"/>
          </p:nvPr>
        </p:nvSpPr>
        <p:spPr/>
        <p:txBody>
          <a:bodyPr/>
          <a:lstStyle/>
          <a:p>
            <a:r>
              <a:rPr lang="en-US" cap="none" dirty="0" smtClean="0"/>
              <a:t>How We Began</a:t>
            </a:r>
            <a:endParaRPr lang="en-US" cap="none" dirty="0"/>
          </a:p>
        </p:txBody>
      </p:sp>
    </p:spTree>
    <p:extLst>
      <p:ext uri="{BB962C8B-B14F-4D97-AF65-F5344CB8AC3E}">
        <p14:creationId xmlns:p14="http://schemas.microsoft.com/office/powerpoint/2010/main" val="1034428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smtClean="0"/>
          </a:p>
          <a:p>
            <a:r>
              <a:rPr lang="en-US" dirty="0"/>
              <a:t>Training was focused on changing adult practice to better meet the needs of </a:t>
            </a:r>
            <a:r>
              <a:rPr lang="en-US" dirty="0" smtClean="0"/>
              <a:t>students</a:t>
            </a:r>
          </a:p>
          <a:p>
            <a:endParaRPr lang="en-US" dirty="0"/>
          </a:p>
          <a:p>
            <a:r>
              <a:rPr lang="en-US" dirty="0" smtClean="0"/>
              <a:t>100% of preschool classrooms used a universal screener for early literacy with children with implementation fidelity of 74%</a:t>
            </a:r>
          </a:p>
          <a:p>
            <a:endParaRPr lang="en-US" dirty="0" smtClean="0"/>
          </a:p>
          <a:p>
            <a:r>
              <a:rPr lang="en-US" dirty="0" smtClean="0"/>
              <a:t>93% of preschool classrooms implemented research based early literacy strategies with whole group and small group instruction </a:t>
            </a:r>
          </a:p>
          <a:p>
            <a:endParaRPr lang="en-US" dirty="0" smtClean="0"/>
          </a:p>
          <a:p>
            <a:r>
              <a:rPr lang="en-US" dirty="0" smtClean="0"/>
              <a:t>96% of the improvement goals identified for all preschool classrooms were in progress or achieved to increase the quality of each classroom environment around adult-child interactions and early literacy</a:t>
            </a:r>
          </a:p>
          <a:p>
            <a:endParaRPr lang="en-US" dirty="0"/>
          </a:p>
        </p:txBody>
      </p:sp>
      <p:sp>
        <p:nvSpPr>
          <p:cNvPr id="2" name="Title 1"/>
          <p:cNvSpPr>
            <a:spLocks noGrp="1"/>
          </p:cNvSpPr>
          <p:nvPr>
            <p:ph type="title"/>
          </p:nvPr>
        </p:nvSpPr>
        <p:spPr/>
        <p:txBody>
          <a:bodyPr>
            <a:normAutofit/>
          </a:bodyPr>
          <a:lstStyle/>
          <a:p>
            <a:r>
              <a:rPr lang="en-US" sz="3100" cap="none" dirty="0" smtClean="0"/>
              <a:t>2010-11 Training</a:t>
            </a:r>
            <a:r>
              <a:rPr lang="en-US" dirty="0" smtClean="0"/>
              <a:t/>
            </a:r>
            <a:br>
              <a:rPr lang="en-US" dirty="0" smtClean="0"/>
            </a:br>
            <a:endParaRPr lang="en-US" dirty="0"/>
          </a:p>
        </p:txBody>
      </p:sp>
    </p:spTree>
    <p:extLst>
      <p:ext uri="{BB962C8B-B14F-4D97-AF65-F5344CB8AC3E}">
        <p14:creationId xmlns:p14="http://schemas.microsoft.com/office/powerpoint/2010/main" val="984966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dirty="0" smtClean="0"/>
              <a:t>Ingham ISD supported the expansion of the project using general funds along with the remainder of the Mentor/Coaching grant from CACS Head Start</a:t>
            </a:r>
          </a:p>
          <a:p>
            <a:endParaRPr lang="en-US" sz="2400" dirty="0" smtClean="0"/>
          </a:p>
          <a:p>
            <a:r>
              <a:rPr lang="en-US" sz="2400" dirty="0" smtClean="0"/>
              <a:t>A second cohort of 20 preschool classrooms were added in a voluntary process</a:t>
            </a:r>
          </a:p>
          <a:p>
            <a:pPr marL="45720" indent="0">
              <a:buNone/>
            </a:pPr>
            <a:r>
              <a:rPr lang="en-US" sz="2400" dirty="0" smtClean="0"/>
              <a:t> </a:t>
            </a:r>
          </a:p>
          <a:p>
            <a:r>
              <a:rPr lang="en-US" sz="2400" dirty="0" smtClean="0"/>
              <a:t>Engaged both cohorts in PBIS work</a:t>
            </a:r>
          </a:p>
          <a:p>
            <a:endParaRPr lang="en-US" sz="2400" dirty="0" smtClean="0"/>
          </a:p>
          <a:p>
            <a:r>
              <a:rPr lang="en-US" sz="2400" dirty="0" smtClean="0"/>
              <a:t>Expanded the emergent literacy work with Cohort 1</a:t>
            </a:r>
          </a:p>
          <a:p>
            <a:endParaRPr lang="en-US" sz="2400" dirty="0" smtClean="0"/>
          </a:p>
          <a:p>
            <a:r>
              <a:rPr lang="en-US" sz="2400" dirty="0" smtClean="0"/>
              <a:t>Training focused on use of instructional strategies and assessment data to improve student outcomes</a:t>
            </a:r>
            <a:endParaRPr lang="en-US" sz="2400" dirty="0"/>
          </a:p>
        </p:txBody>
      </p:sp>
      <p:sp>
        <p:nvSpPr>
          <p:cNvPr id="2" name="Title 1"/>
          <p:cNvSpPr>
            <a:spLocks noGrp="1"/>
          </p:cNvSpPr>
          <p:nvPr>
            <p:ph type="title"/>
          </p:nvPr>
        </p:nvSpPr>
        <p:spPr/>
        <p:txBody>
          <a:bodyPr>
            <a:normAutofit fontScale="90000"/>
          </a:bodyPr>
          <a:lstStyle/>
          <a:p>
            <a:r>
              <a:rPr lang="en-US" cap="none" dirty="0" smtClean="0"/>
              <a:t>2011-12 Pilot Expansion</a:t>
            </a:r>
            <a:r>
              <a:rPr lang="en-US" dirty="0" smtClean="0"/>
              <a:t/>
            </a:r>
            <a:br>
              <a:rPr lang="en-US" dirty="0" smtClean="0"/>
            </a:br>
            <a:endParaRPr lang="en-US" dirty="0"/>
          </a:p>
        </p:txBody>
      </p:sp>
    </p:spTree>
    <p:extLst>
      <p:ext uri="{BB962C8B-B14F-4D97-AF65-F5344CB8AC3E}">
        <p14:creationId xmlns:p14="http://schemas.microsoft.com/office/powerpoint/2010/main" val="4085192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ct val="0"/>
              </a:spcBef>
            </a:pPr>
            <a:r>
              <a:rPr lang="en-US" sz="2400" dirty="0" smtClean="0"/>
              <a:t>Engaged classrooms </a:t>
            </a:r>
            <a:r>
              <a:rPr lang="en-US" sz="2400" dirty="0"/>
              <a:t>in </a:t>
            </a:r>
            <a:r>
              <a:rPr lang="en-US" sz="2400" dirty="0" smtClean="0"/>
              <a:t>the Center </a:t>
            </a:r>
            <a:r>
              <a:rPr lang="en-US" sz="2400" dirty="0"/>
              <a:t>on the Social and Emotional Foundations for Early </a:t>
            </a:r>
            <a:r>
              <a:rPr lang="en-US" sz="2400" dirty="0" smtClean="0"/>
              <a:t>Learning</a:t>
            </a:r>
          </a:p>
          <a:p>
            <a:pPr marL="45720" indent="0">
              <a:spcBef>
                <a:spcPct val="0"/>
              </a:spcBef>
              <a:buNone/>
            </a:pPr>
            <a:r>
              <a:rPr lang="en-US" sz="2400" dirty="0" smtClean="0"/>
              <a:t>  (</a:t>
            </a:r>
            <a:r>
              <a:rPr lang="en-US" sz="2400" dirty="0" err="1" smtClean="0"/>
              <a:t>CSEFEL</a:t>
            </a:r>
            <a:r>
              <a:rPr lang="en-US" sz="2400" dirty="0" smtClean="0"/>
              <a:t>) Pyramid Model focusing on Tier 1</a:t>
            </a:r>
          </a:p>
          <a:p>
            <a:pPr marL="45720" indent="0">
              <a:spcBef>
                <a:spcPct val="0"/>
              </a:spcBef>
              <a:buNone/>
            </a:pPr>
            <a:r>
              <a:rPr lang="en-US" sz="2400" dirty="0" smtClean="0"/>
              <a:t>  practices-High Quality Supportive </a:t>
            </a:r>
          </a:p>
          <a:p>
            <a:pPr marL="45720" indent="0">
              <a:spcBef>
                <a:spcPct val="0"/>
              </a:spcBef>
              <a:buNone/>
            </a:pPr>
            <a:r>
              <a:rPr lang="en-US" sz="2400" dirty="0" smtClean="0"/>
              <a:t>  Environments and Nurturing and </a:t>
            </a:r>
          </a:p>
          <a:p>
            <a:pPr marL="45720" indent="0">
              <a:spcBef>
                <a:spcPct val="0"/>
              </a:spcBef>
              <a:buNone/>
            </a:pPr>
            <a:r>
              <a:rPr lang="en-US" sz="2400" dirty="0" smtClean="0"/>
              <a:t>  Responsive Relationships</a:t>
            </a:r>
          </a:p>
          <a:p>
            <a:pPr>
              <a:spcBef>
                <a:spcPct val="0"/>
              </a:spcBef>
            </a:pPr>
            <a:endParaRPr lang="en-US" sz="2400" dirty="0" smtClean="0"/>
          </a:p>
          <a:p>
            <a:pPr>
              <a:spcBef>
                <a:spcPct val="0"/>
              </a:spcBef>
            </a:pPr>
            <a:endParaRPr lang="en-US" sz="2400" dirty="0"/>
          </a:p>
          <a:p>
            <a:r>
              <a:rPr lang="en-US" sz="2400" dirty="0" smtClean="0"/>
              <a:t>Used </a:t>
            </a:r>
            <a:r>
              <a:rPr lang="en-US" sz="2400" dirty="0" err="1" smtClean="0"/>
              <a:t>CSEFEL’s</a:t>
            </a:r>
            <a:r>
              <a:rPr lang="en-US" sz="2400" dirty="0" smtClean="0"/>
              <a:t> Inventory of Practices Self Assessment Survey and a created PBIS Walk-through tool to support Implementation Fidelity </a:t>
            </a:r>
          </a:p>
        </p:txBody>
      </p:sp>
      <p:sp>
        <p:nvSpPr>
          <p:cNvPr id="2" name="Title 1"/>
          <p:cNvSpPr>
            <a:spLocks noGrp="1"/>
          </p:cNvSpPr>
          <p:nvPr>
            <p:ph type="title"/>
          </p:nvPr>
        </p:nvSpPr>
        <p:spPr/>
        <p:txBody>
          <a:bodyPr/>
          <a:lstStyle/>
          <a:p>
            <a:r>
              <a:rPr lang="en-US" cap="none" dirty="0" smtClean="0"/>
              <a:t>PBIS Implementation</a:t>
            </a:r>
            <a:endParaRPr lang="en-US" cap="non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209800"/>
            <a:ext cx="2667000" cy="245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599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rmAutofit/>
          </a:bodyPr>
          <a:lstStyle/>
          <a:p>
            <a:pPr eaLnBrk="1" hangingPunct="1"/>
            <a:r>
              <a:rPr lang="en-US" sz="2800" dirty="0" smtClean="0"/>
              <a:t>Corrie Mervyn</a:t>
            </a:r>
          </a:p>
          <a:p>
            <a:pPr lvl="1" eaLnBrk="1" hangingPunct="1"/>
            <a:r>
              <a:rPr lang="en-US" sz="2800" dirty="0" smtClean="0"/>
              <a:t>Early Childhood Coordinator</a:t>
            </a:r>
          </a:p>
          <a:p>
            <a:pPr lvl="1" eaLnBrk="1" hangingPunct="1"/>
            <a:r>
              <a:rPr lang="en-US" sz="2800" dirty="0" smtClean="0"/>
              <a:t>Ingham Intermediate School District</a:t>
            </a:r>
          </a:p>
          <a:p>
            <a:pPr eaLnBrk="1" hangingPunct="1"/>
            <a:r>
              <a:rPr lang="en-US" sz="2800" dirty="0" smtClean="0"/>
              <a:t>Tami Mannes</a:t>
            </a:r>
          </a:p>
          <a:p>
            <a:pPr lvl="1" eaLnBrk="1" hangingPunct="1"/>
            <a:r>
              <a:rPr lang="en-US" sz="2800" dirty="0" smtClean="0"/>
              <a:t>Early Childhood Coordinator</a:t>
            </a:r>
          </a:p>
          <a:p>
            <a:pPr lvl="1" eaLnBrk="1" hangingPunct="1"/>
            <a:r>
              <a:rPr lang="en-US" sz="2800" dirty="0" smtClean="0"/>
              <a:t>Ottawa Area Intermediate School District</a:t>
            </a:r>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cap="none" dirty="0" smtClean="0"/>
              <a:t>Introductions</a:t>
            </a:r>
          </a:p>
        </p:txBody>
      </p:sp>
    </p:spTree>
    <p:extLst>
      <p:ext uri="{BB962C8B-B14F-4D97-AF65-F5344CB8AC3E}">
        <p14:creationId xmlns:p14="http://schemas.microsoft.com/office/powerpoint/2010/main" val="2217592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4648200" cy="4525963"/>
          </a:xfrm>
        </p:spPr>
        <p:txBody>
          <a:bodyPr>
            <a:normAutofit lnSpcReduction="10000"/>
          </a:bodyPr>
          <a:lstStyle/>
          <a:p>
            <a:r>
              <a:rPr lang="en-US" dirty="0" smtClean="0"/>
              <a:t>Measure implementation fidelity of program wide PBIS using the Program Wide Evaluation Tool, </a:t>
            </a:r>
            <a:r>
              <a:rPr lang="en-US" dirty="0" err="1" smtClean="0"/>
              <a:t>PreSET</a:t>
            </a:r>
            <a:r>
              <a:rPr lang="en-US" dirty="0" smtClean="0"/>
              <a:t> </a:t>
            </a:r>
          </a:p>
          <a:p>
            <a:endParaRPr lang="en-US" dirty="0" smtClean="0"/>
          </a:p>
          <a:p>
            <a:r>
              <a:rPr lang="en-US" dirty="0" smtClean="0"/>
              <a:t>Record student behavior incident reports using the Behavior Incident Recording System (</a:t>
            </a:r>
            <a:r>
              <a:rPr lang="en-US" dirty="0" err="1" smtClean="0"/>
              <a:t>BIRS</a:t>
            </a:r>
            <a:r>
              <a:rPr lang="en-US" dirty="0" smtClean="0"/>
              <a:t>)</a:t>
            </a:r>
          </a:p>
          <a:p>
            <a:endParaRPr lang="en-US" dirty="0" smtClean="0"/>
          </a:p>
          <a:p>
            <a:r>
              <a:rPr lang="en-US" dirty="0" smtClean="0"/>
              <a:t>Guide teachers in interpreting and analyzing </a:t>
            </a:r>
            <a:r>
              <a:rPr lang="en-US" dirty="0" err="1" smtClean="0"/>
              <a:t>BIRS</a:t>
            </a:r>
            <a:r>
              <a:rPr lang="en-US" dirty="0" smtClean="0"/>
              <a:t> data to provide students with targeted and intensive social emotional interventions</a:t>
            </a:r>
          </a:p>
          <a:p>
            <a:endParaRPr lang="en-US" dirty="0" smtClean="0"/>
          </a:p>
          <a:p>
            <a:endParaRPr lang="en-US" dirty="0" smtClean="0"/>
          </a:p>
          <a:p>
            <a:endParaRPr lang="en-US" dirty="0"/>
          </a:p>
          <a:p>
            <a:endParaRPr lang="en-US" dirty="0"/>
          </a:p>
        </p:txBody>
      </p:sp>
      <p:sp>
        <p:nvSpPr>
          <p:cNvPr id="2" name="Title 1"/>
          <p:cNvSpPr>
            <a:spLocks noGrp="1"/>
          </p:cNvSpPr>
          <p:nvPr>
            <p:ph type="title"/>
          </p:nvPr>
        </p:nvSpPr>
        <p:spPr/>
        <p:txBody>
          <a:bodyPr>
            <a:normAutofit fontScale="90000"/>
          </a:bodyPr>
          <a:lstStyle/>
          <a:p>
            <a:r>
              <a:rPr lang="en-US" cap="none" dirty="0" smtClean="0"/>
              <a:t>Continuing PBIS Implementation Work In 2012-2013</a:t>
            </a:r>
            <a:endParaRPr lang="en-US" cap="none" dirty="0"/>
          </a:p>
        </p:txBody>
      </p:sp>
      <p:pic>
        <p:nvPicPr>
          <p:cNvPr id="2050" name="Picture 2" descr="C:\Users\cmervyn\Downloads\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90798"/>
            <a:ext cx="4191000" cy="3183255"/>
          </a:xfrm>
          <a:prstGeom prst="rect">
            <a:avLst/>
          </a:prstGeom>
          <a:noFill/>
          <a:ln>
            <a:solidFill>
              <a:schemeClr val="tx1">
                <a:alpha val="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39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752600"/>
            <a:ext cx="4038600" cy="5181600"/>
          </a:xfrm>
        </p:spPr>
        <p:txBody>
          <a:bodyPr>
            <a:normAutofit/>
          </a:bodyPr>
          <a:lstStyle/>
          <a:p>
            <a:r>
              <a:rPr lang="en-US" sz="1900" dirty="0" smtClean="0"/>
              <a:t>Trained teachers in the administration of The Preschool Early Literacy Inventory (PELI) universal screening tool, authored by Dynamic Measurement Group (</a:t>
            </a:r>
            <a:r>
              <a:rPr lang="en-US" sz="1900" dirty="0" err="1" smtClean="0"/>
              <a:t>DMG</a:t>
            </a:r>
            <a:r>
              <a:rPr lang="en-US" sz="1900" dirty="0" smtClean="0"/>
              <a:t>)</a:t>
            </a:r>
          </a:p>
          <a:p>
            <a:endParaRPr lang="en-US" sz="1900" dirty="0" smtClean="0"/>
          </a:p>
          <a:p>
            <a:endParaRPr lang="en-US" sz="1900" dirty="0" smtClean="0"/>
          </a:p>
          <a:p>
            <a:r>
              <a:rPr lang="en-US" sz="1900" dirty="0" smtClean="0"/>
              <a:t>Equipped leadership teams to ensure fidelity of the administration of the PELI using a Reliability Checklist, created by </a:t>
            </a:r>
            <a:r>
              <a:rPr lang="en-US" sz="1900" dirty="0" err="1" smtClean="0"/>
              <a:t>DMG</a:t>
            </a:r>
            <a:endParaRPr lang="en-US" sz="1900" dirty="0" smtClean="0"/>
          </a:p>
          <a:p>
            <a:endParaRPr lang="en-US" dirty="0" smtClean="0"/>
          </a:p>
          <a:p>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2000" y="2133600"/>
            <a:ext cx="4038600" cy="22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cap="none" dirty="0" smtClean="0"/>
              <a:t>Emergent Literacy Instruction Implementation</a:t>
            </a:r>
            <a:endParaRPr lang="en-US" cap="none" dirty="0"/>
          </a:p>
        </p:txBody>
      </p:sp>
      <p:sp>
        <p:nvSpPr>
          <p:cNvPr id="5" name="Rectangle 4"/>
          <p:cNvSpPr/>
          <p:nvPr/>
        </p:nvSpPr>
        <p:spPr>
          <a:xfrm>
            <a:off x="4495800" y="4267200"/>
            <a:ext cx="4267200" cy="2151358"/>
          </a:xfrm>
          <a:prstGeom prst="rect">
            <a:avLst/>
          </a:prstGeom>
        </p:spPr>
        <p:txBody>
          <a:bodyPr wrap="square">
            <a:spAutoFit/>
          </a:bodyPr>
          <a:lstStyle/>
          <a:p>
            <a:pPr marL="274320" lvl="0" indent="-228600">
              <a:spcBef>
                <a:spcPct val="20000"/>
              </a:spcBef>
              <a:buClr>
                <a:srgbClr val="C66951"/>
              </a:buClr>
              <a:buFont typeface="Wingdings 2" pitchFamily="18" charset="2"/>
              <a:buChar char=""/>
            </a:pPr>
            <a:endParaRPr lang="en-US" sz="1600" spc="150" dirty="0">
              <a:solidFill>
                <a:srgbClr val="534949"/>
              </a:solidFill>
            </a:endParaRPr>
          </a:p>
          <a:p>
            <a:pPr marL="274320" lvl="0" indent="-228600">
              <a:spcBef>
                <a:spcPct val="20000"/>
              </a:spcBef>
              <a:buClr>
                <a:srgbClr val="C66951"/>
              </a:buClr>
              <a:buFont typeface="Wingdings 2" pitchFamily="18" charset="2"/>
              <a:buChar char=""/>
            </a:pPr>
            <a:r>
              <a:rPr lang="en-US" sz="1900" spc="150" dirty="0">
                <a:solidFill>
                  <a:srgbClr val="534949"/>
                </a:solidFill>
              </a:rPr>
              <a:t>Led teachers in analyzing PELI student data to inform instruction and intervention using research based strategies in the areas of emergent literacy</a:t>
            </a:r>
          </a:p>
        </p:txBody>
      </p:sp>
    </p:spTree>
    <p:extLst>
      <p:ext uri="{BB962C8B-B14F-4D97-AF65-F5344CB8AC3E}">
        <p14:creationId xmlns:p14="http://schemas.microsoft.com/office/powerpoint/2010/main" val="3235213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Continue working with Cohort 1 classrooms and engage Cohort 2 classrooms in emergent literacy work including:</a:t>
            </a:r>
          </a:p>
          <a:p>
            <a:pPr marL="0" indent="0">
              <a:buNone/>
            </a:pPr>
            <a:endParaRPr lang="en-US" sz="2400" dirty="0" smtClean="0"/>
          </a:p>
          <a:p>
            <a:r>
              <a:rPr lang="en-US" sz="2400" dirty="0" smtClean="0"/>
              <a:t> Universal screening using the PELI</a:t>
            </a:r>
          </a:p>
          <a:p>
            <a:endParaRPr lang="en-US" sz="2400" dirty="0" smtClean="0"/>
          </a:p>
          <a:p>
            <a:r>
              <a:rPr lang="en-US" sz="2400" dirty="0" smtClean="0"/>
              <a:t> Data driven intentional </a:t>
            </a:r>
            <a:r>
              <a:rPr lang="en-US" sz="2400" dirty="0"/>
              <a:t>teaching methods that </a:t>
            </a:r>
            <a:r>
              <a:rPr lang="en-US" sz="2400" dirty="0" smtClean="0"/>
              <a:t>include embedded </a:t>
            </a:r>
            <a:r>
              <a:rPr lang="en-US" sz="2400" dirty="0"/>
              <a:t>and explicit </a:t>
            </a:r>
            <a:r>
              <a:rPr lang="en-US" sz="2400" dirty="0" smtClean="0"/>
              <a:t>instruction and intervention</a:t>
            </a:r>
          </a:p>
        </p:txBody>
      </p:sp>
      <p:sp>
        <p:nvSpPr>
          <p:cNvPr id="2" name="Title 1"/>
          <p:cNvSpPr>
            <a:spLocks noGrp="1"/>
          </p:cNvSpPr>
          <p:nvPr>
            <p:ph type="title"/>
          </p:nvPr>
        </p:nvSpPr>
        <p:spPr/>
        <p:txBody>
          <a:bodyPr>
            <a:normAutofit fontScale="90000"/>
          </a:bodyPr>
          <a:lstStyle/>
          <a:p>
            <a:r>
              <a:rPr lang="en-US" cap="none" dirty="0" smtClean="0"/>
              <a:t>Continuing Emergent Literacy Instruction Implementation Work In 2012-2013</a:t>
            </a:r>
            <a:endParaRPr lang="en-US" cap="none" dirty="0"/>
          </a:p>
        </p:txBody>
      </p:sp>
    </p:spTree>
    <p:extLst>
      <p:ext uri="{BB962C8B-B14F-4D97-AF65-F5344CB8AC3E}">
        <p14:creationId xmlns:p14="http://schemas.microsoft.com/office/powerpoint/2010/main" val="2818227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eaLnBrk="1" hangingPunct="1">
              <a:lnSpc>
                <a:spcPct val="90000"/>
              </a:lnSpc>
            </a:pPr>
            <a:r>
              <a:rPr lang="en-US" sz="1500" cap="none" dirty="0" smtClean="0"/>
              <a:t>Preschool Response to Intervention Initiative</a:t>
            </a:r>
          </a:p>
        </p:txBody>
      </p:sp>
      <p:sp>
        <p:nvSpPr>
          <p:cNvPr id="5122" name="Title 1"/>
          <p:cNvSpPr>
            <a:spLocks noGrp="1"/>
          </p:cNvSpPr>
          <p:nvPr>
            <p:ph type="title"/>
          </p:nvPr>
        </p:nvSpPr>
        <p:spPr>
          <a:ln>
            <a:miter lim="800000"/>
            <a:headEnd/>
            <a:tailEnd/>
          </a:ln>
          <a:extLst/>
        </p:spPr>
        <p:txBody>
          <a:bodyPr/>
          <a:lstStyle/>
          <a:p>
            <a:pPr eaLnBrk="1" fontAlgn="auto" hangingPunct="1">
              <a:spcAft>
                <a:spcPts val="0"/>
              </a:spcAft>
              <a:defRPr/>
            </a:pPr>
            <a:r>
              <a:rPr lang="en-US" dirty="0" smtClean="0">
                <a:ea typeface="+mj-ea"/>
                <a:cs typeface="+mj-cs"/>
              </a:rPr>
              <a:t>Ottawa Area ISD</a:t>
            </a:r>
          </a:p>
        </p:txBody>
      </p:sp>
    </p:spTree>
    <p:extLst>
      <p:ext uri="{BB962C8B-B14F-4D97-AF65-F5344CB8AC3E}">
        <p14:creationId xmlns:p14="http://schemas.microsoft.com/office/powerpoint/2010/main" val="3691940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1"/>
          <p:cNvSpPr>
            <a:spLocks noGrp="1"/>
          </p:cNvSpPr>
          <p:nvPr>
            <p:ph idx="1"/>
          </p:nvPr>
        </p:nvSpPr>
        <p:spPr/>
        <p:txBody>
          <a:bodyPr>
            <a:normAutofit fontScale="92500" lnSpcReduction="10000"/>
          </a:bodyPr>
          <a:lstStyle/>
          <a:p>
            <a:pPr marL="114300" indent="0" eaLnBrk="1" hangingPunct="1">
              <a:buFont typeface="Arial" charset="0"/>
              <a:buNone/>
            </a:pPr>
            <a:endParaRPr lang="en-US" dirty="0" smtClean="0"/>
          </a:p>
          <a:p>
            <a:pPr lvl="1" eaLnBrk="1" hangingPunct="1"/>
            <a:r>
              <a:rPr lang="en-US" sz="2400" dirty="0" smtClean="0"/>
              <a:t>Explore national dialogue on best practices of RtI</a:t>
            </a:r>
          </a:p>
          <a:p>
            <a:pPr lvl="1" eaLnBrk="1" hangingPunct="1"/>
            <a:endParaRPr lang="en-US" sz="2400" dirty="0" smtClean="0"/>
          </a:p>
          <a:p>
            <a:pPr lvl="1" eaLnBrk="1" hangingPunct="1"/>
            <a:r>
              <a:rPr lang="en-US" sz="2400" dirty="0" smtClean="0"/>
              <a:t>Increase educator knowledge, understanding, and application of promising practices in RtI at the preschool level</a:t>
            </a:r>
          </a:p>
          <a:p>
            <a:pPr lvl="1" eaLnBrk="1" hangingPunct="1"/>
            <a:endParaRPr lang="en-US" sz="2400" dirty="0" smtClean="0"/>
          </a:p>
          <a:p>
            <a:pPr lvl="1" eaLnBrk="1" hangingPunct="1"/>
            <a:r>
              <a:rPr lang="en-US" sz="2400" dirty="0" smtClean="0"/>
              <a:t>Implement select components of an RtI model in the areas of behavior and literacy</a:t>
            </a:r>
          </a:p>
          <a:p>
            <a:pPr lvl="1" eaLnBrk="1" hangingPunct="1"/>
            <a:endParaRPr lang="en-US" sz="2400" dirty="0" smtClean="0"/>
          </a:p>
          <a:p>
            <a:pPr lvl="1" eaLnBrk="1" hangingPunct="1"/>
            <a:r>
              <a:rPr lang="en-US" sz="2400" dirty="0" smtClean="0"/>
              <a:t>Share ideas and knowledge with other members of the project</a:t>
            </a:r>
          </a:p>
          <a:p>
            <a:pPr marL="114300" indent="0" eaLnBrk="1" hangingPunct="1">
              <a:buFont typeface="Arial" charset="0"/>
              <a:buNone/>
            </a:pPr>
            <a:endParaRPr lang="en-US" dirty="0" smtClean="0"/>
          </a:p>
        </p:txBody>
      </p:sp>
      <p:sp>
        <p:nvSpPr>
          <p:cNvPr id="11266" name="Title 2"/>
          <p:cNvSpPr>
            <a:spLocks noGrp="1"/>
          </p:cNvSpPr>
          <p:nvPr>
            <p:ph type="title"/>
          </p:nvPr>
        </p:nvSpPr>
        <p:spPr/>
        <p:txBody>
          <a:bodyPr/>
          <a:lstStyle/>
          <a:p>
            <a:pPr eaLnBrk="1" fontAlgn="auto" hangingPunct="1">
              <a:spcAft>
                <a:spcPts val="0"/>
              </a:spcAft>
              <a:defRPr/>
            </a:pPr>
            <a:r>
              <a:rPr lang="en-US" cap="none" dirty="0" smtClean="0">
                <a:ea typeface="ＭＳ Ｐゴシック" pitchFamily="1" charset="-128"/>
                <a:cs typeface="+mj-cs"/>
              </a:rPr>
              <a:t>Goals</a:t>
            </a:r>
          </a:p>
        </p:txBody>
      </p:sp>
    </p:spTree>
    <p:extLst>
      <p:ext uri="{BB962C8B-B14F-4D97-AF65-F5344CB8AC3E}">
        <p14:creationId xmlns:p14="http://schemas.microsoft.com/office/powerpoint/2010/main" val="372898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normAutofit lnSpcReduction="10000"/>
          </a:bodyPr>
          <a:lstStyle/>
          <a:p>
            <a:pPr eaLnBrk="1" hangingPunct="1">
              <a:lnSpc>
                <a:spcPct val="90000"/>
              </a:lnSpc>
            </a:pPr>
            <a:r>
              <a:rPr lang="en-US" dirty="0" smtClean="0"/>
              <a:t>Application process</a:t>
            </a:r>
          </a:p>
          <a:p>
            <a:pPr lvl="1">
              <a:lnSpc>
                <a:spcPct val="90000"/>
              </a:lnSpc>
            </a:pPr>
            <a:r>
              <a:rPr lang="en-US" dirty="0" smtClean="0"/>
              <a:t>Any district within the county could apply to participate in the pilot project </a:t>
            </a:r>
          </a:p>
          <a:p>
            <a:pPr lvl="2">
              <a:lnSpc>
                <a:spcPct val="90000"/>
              </a:lnSpc>
              <a:buFont typeface="Arial" charset="0"/>
              <a:buChar char="–"/>
            </a:pPr>
            <a:r>
              <a:rPr lang="en-US" sz="1800" dirty="0" smtClean="0"/>
              <a:t>Must be engaging in </a:t>
            </a:r>
            <a:r>
              <a:rPr lang="en-US" sz="1800" dirty="0" err="1" smtClean="0"/>
              <a:t>RtI</a:t>
            </a:r>
            <a:r>
              <a:rPr lang="en-US" sz="1800" dirty="0" smtClean="0"/>
              <a:t> practices K-5</a:t>
            </a:r>
          </a:p>
          <a:p>
            <a:pPr lvl="2">
              <a:lnSpc>
                <a:spcPct val="90000"/>
              </a:lnSpc>
              <a:buFont typeface="Arial" charset="0"/>
              <a:buChar char="–"/>
            </a:pPr>
            <a:r>
              <a:rPr lang="en-US" sz="1800" dirty="0" smtClean="0"/>
              <a:t>Must send a team to trainings</a:t>
            </a:r>
          </a:p>
          <a:p>
            <a:pPr lvl="1"/>
            <a:r>
              <a:rPr lang="en-US" sz="2400" dirty="0" smtClean="0"/>
              <a:t>Mandatory Representatives: (Special education, Great </a:t>
            </a:r>
            <a:r>
              <a:rPr lang="en-US" sz="2400" dirty="0"/>
              <a:t>Start Readiness </a:t>
            </a:r>
            <a:r>
              <a:rPr lang="en-US" sz="2400" dirty="0" smtClean="0"/>
              <a:t>Preschool, Tuition-based preschool, Young </a:t>
            </a:r>
            <a:r>
              <a:rPr lang="en-US" sz="2400" dirty="0"/>
              <a:t>Five</a:t>
            </a:r>
            <a:r>
              <a:rPr lang="ja-JP" altLang="en-US" sz="2400" dirty="0"/>
              <a:t>’</a:t>
            </a:r>
            <a:r>
              <a:rPr lang="en-US" altLang="ja-JP" sz="2400" dirty="0" smtClean="0"/>
              <a:t>s, </a:t>
            </a:r>
            <a:r>
              <a:rPr lang="en-US" sz="2400" dirty="0" smtClean="0"/>
              <a:t>Administrator)</a:t>
            </a:r>
          </a:p>
          <a:p>
            <a:pPr lvl="1"/>
            <a:r>
              <a:rPr lang="en-US" sz="2400" dirty="0" smtClean="0"/>
              <a:t>Head Start also had a team</a:t>
            </a:r>
            <a:endParaRPr lang="en-US" sz="2200" dirty="0" smtClean="0"/>
          </a:p>
          <a:p>
            <a:pPr eaLnBrk="1" hangingPunct="1">
              <a:lnSpc>
                <a:spcPct val="90000"/>
              </a:lnSpc>
            </a:pPr>
            <a:r>
              <a:rPr lang="en-US" dirty="0" smtClean="0"/>
              <a:t>If selected as part of the pilot</a:t>
            </a:r>
          </a:p>
          <a:p>
            <a:pPr lvl="1" eaLnBrk="1" hangingPunct="1">
              <a:lnSpc>
                <a:spcPct val="90000"/>
              </a:lnSpc>
              <a:buFont typeface="Arial" charset="0"/>
              <a:buChar char="–"/>
            </a:pPr>
            <a:r>
              <a:rPr lang="en-US" sz="2200" dirty="0" smtClean="0"/>
              <a:t>Teams must attend all trainings</a:t>
            </a:r>
          </a:p>
          <a:p>
            <a:pPr lvl="1" eaLnBrk="1" hangingPunct="1">
              <a:lnSpc>
                <a:spcPct val="90000"/>
              </a:lnSpc>
              <a:buFont typeface="Arial" charset="0"/>
              <a:buChar char="–"/>
            </a:pPr>
            <a:r>
              <a:rPr lang="en-US" sz="2200" dirty="0" smtClean="0"/>
              <a:t>Given a stipend to help offset costs ($1000)</a:t>
            </a:r>
          </a:p>
          <a:p>
            <a:pPr lvl="1" eaLnBrk="1" hangingPunct="1">
              <a:lnSpc>
                <a:spcPct val="90000"/>
              </a:lnSpc>
              <a:buFont typeface="Arial" charset="0"/>
              <a:buChar char="–"/>
            </a:pPr>
            <a:r>
              <a:rPr lang="en-US" sz="2200" dirty="0" smtClean="0"/>
              <a:t>5 districts were accepted into the project</a:t>
            </a:r>
          </a:p>
        </p:txBody>
      </p:sp>
      <p:sp>
        <p:nvSpPr>
          <p:cNvPr id="9218" name="Title 1"/>
          <p:cNvSpPr>
            <a:spLocks noGrp="1"/>
          </p:cNvSpPr>
          <p:nvPr>
            <p:ph type="title"/>
          </p:nvPr>
        </p:nvSpPr>
        <p:spPr>
          <a:xfrm>
            <a:off x="457200" y="533400"/>
            <a:ext cx="8229600" cy="1143000"/>
          </a:xfrm>
        </p:spPr>
        <p:txBody>
          <a:bodyPr>
            <a:normAutofit/>
          </a:bodyPr>
          <a:lstStyle/>
          <a:p>
            <a:pPr eaLnBrk="1" fontAlgn="auto" hangingPunct="1">
              <a:spcAft>
                <a:spcPts val="0"/>
              </a:spcAft>
              <a:defRPr/>
            </a:pPr>
            <a:r>
              <a:rPr lang="en-US" cap="none" dirty="0" smtClean="0">
                <a:ea typeface="ＭＳ Ｐゴシック" pitchFamily="1" charset="-128"/>
                <a:cs typeface="+mj-cs"/>
              </a:rPr>
              <a:t>Local Participation</a:t>
            </a:r>
          </a:p>
        </p:txBody>
      </p:sp>
    </p:spTree>
    <p:extLst>
      <p:ext uri="{BB962C8B-B14F-4D97-AF65-F5344CB8AC3E}">
        <p14:creationId xmlns:p14="http://schemas.microsoft.com/office/powerpoint/2010/main" val="204413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1"/>
          <p:cNvSpPr>
            <a:spLocks noGrp="1"/>
          </p:cNvSpPr>
          <p:nvPr>
            <p:ph idx="1"/>
          </p:nvPr>
        </p:nvSpPr>
        <p:spPr/>
        <p:txBody>
          <a:bodyPr rtlCol="0">
            <a:noAutofit/>
          </a:bodyPr>
          <a:lstStyle/>
          <a:p>
            <a:pPr eaLnBrk="1" fontAlgn="auto" hangingPunct="1">
              <a:lnSpc>
                <a:spcPct val="80000"/>
              </a:lnSpc>
              <a:spcAft>
                <a:spcPts val="0"/>
              </a:spcAft>
              <a:defRPr/>
            </a:pPr>
            <a:r>
              <a:rPr lang="en-US" sz="1600" dirty="0" smtClean="0">
                <a:ea typeface="ＭＳ Ｐゴシック" pitchFamily="1" charset="-128"/>
              </a:rPr>
              <a:t>Winter 2010</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Overview of RtI</a:t>
            </a:r>
          </a:p>
          <a:p>
            <a:pPr eaLnBrk="1" fontAlgn="auto" hangingPunct="1">
              <a:lnSpc>
                <a:spcPct val="80000"/>
              </a:lnSpc>
              <a:spcAft>
                <a:spcPts val="0"/>
              </a:spcAft>
              <a:defRPr/>
            </a:pPr>
            <a:r>
              <a:rPr lang="en-US" sz="1600" dirty="0" smtClean="0">
                <a:ea typeface="ＭＳ Ｐゴシック" pitchFamily="1" charset="-128"/>
              </a:rPr>
              <a:t>Winter 2010</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Positive Behavior Interventions and Supports for Young Children</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Jason Novetsky, Ph.D</a:t>
            </a:r>
          </a:p>
          <a:p>
            <a:pPr eaLnBrk="1" fontAlgn="auto" hangingPunct="1">
              <a:lnSpc>
                <a:spcPct val="80000"/>
              </a:lnSpc>
              <a:spcAft>
                <a:spcPts val="0"/>
              </a:spcAft>
              <a:defRPr/>
            </a:pPr>
            <a:r>
              <a:rPr lang="en-US" sz="1600" dirty="0" smtClean="0">
                <a:ea typeface="ＭＳ Ｐゴシック" pitchFamily="1" charset="-128"/>
              </a:rPr>
              <a:t>Spring 2010</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Finalize plans for rolling out PBIS in the fall</a:t>
            </a:r>
          </a:p>
          <a:p>
            <a:pPr eaLnBrk="1" fontAlgn="auto" hangingPunct="1">
              <a:lnSpc>
                <a:spcPct val="80000"/>
              </a:lnSpc>
              <a:spcAft>
                <a:spcPts val="0"/>
              </a:spcAft>
              <a:defRPr/>
            </a:pPr>
            <a:r>
              <a:rPr lang="en-US" sz="1600" dirty="0" smtClean="0">
                <a:ea typeface="ＭＳ Ｐゴシック" pitchFamily="1" charset="-128"/>
              </a:rPr>
              <a:t>Summer 2010</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Review plan for PBIS implementation</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Begin planning for literacy implementation</a:t>
            </a:r>
          </a:p>
          <a:p>
            <a:pPr eaLnBrk="1" fontAlgn="auto" hangingPunct="1">
              <a:lnSpc>
                <a:spcPct val="80000"/>
              </a:lnSpc>
              <a:spcAft>
                <a:spcPts val="0"/>
              </a:spcAft>
              <a:defRPr/>
            </a:pPr>
            <a:r>
              <a:rPr lang="en-US" sz="1600" dirty="0" smtClean="0">
                <a:ea typeface="ＭＳ Ｐゴシック" pitchFamily="1" charset="-128"/>
              </a:rPr>
              <a:t>Fall 2010</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Trained in Literacy Screeners: Preschool Early Literacy Indicators (PELI) and Get It! Got It! Go!</a:t>
            </a:r>
          </a:p>
          <a:p>
            <a:pPr eaLnBrk="1" fontAlgn="auto" hangingPunct="1">
              <a:lnSpc>
                <a:spcPct val="80000"/>
              </a:lnSpc>
              <a:spcAft>
                <a:spcPts val="0"/>
              </a:spcAft>
              <a:defRPr/>
            </a:pPr>
            <a:r>
              <a:rPr lang="en-US" sz="1600" dirty="0" smtClean="0">
                <a:ea typeface="ＭＳ Ｐゴシック" pitchFamily="1" charset="-128"/>
              </a:rPr>
              <a:t>Winter 2011</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Wrap up meeting to plan for next steps</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Focus day on literacy strategies</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Focus day on Tier 2 and Tier 3 behavior strategies/interventions</a:t>
            </a:r>
          </a:p>
          <a:p>
            <a:pPr eaLnBrk="1" fontAlgn="auto" hangingPunct="1">
              <a:lnSpc>
                <a:spcPct val="80000"/>
              </a:lnSpc>
              <a:spcAft>
                <a:spcPts val="0"/>
              </a:spcAft>
              <a:buFont typeface="Arial" charset="0"/>
              <a:buChar char="–"/>
              <a:defRPr/>
            </a:pPr>
            <a:r>
              <a:rPr lang="en-US" sz="1600" dirty="0" smtClean="0">
                <a:ea typeface="ＭＳ Ｐゴシック" pitchFamily="1" charset="-128"/>
              </a:rPr>
              <a:t>Fall 2011</a:t>
            </a:r>
          </a:p>
          <a:p>
            <a:pPr marL="640080" lvl="1" eaLnBrk="1" fontAlgn="auto" hangingPunct="1">
              <a:lnSpc>
                <a:spcPct val="80000"/>
              </a:lnSpc>
              <a:spcAft>
                <a:spcPts val="0"/>
              </a:spcAft>
              <a:buFont typeface="Arial" charset="0"/>
              <a:buChar char="–"/>
              <a:defRPr/>
            </a:pPr>
            <a:r>
              <a:rPr lang="en-US" sz="1600" dirty="0" smtClean="0">
                <a:ea typeface="ＭＳ Ｐゴシック" pitchFamily="1" charset="-128"/>
              </a:rPr>
              <a:t>Goal Setting / Implementation Plan</a:t>
            </a:r>
          </a:p>
        </p:txBody>
      </p:sp>
      <p:sp>
        <p:nvSpPr>
          <p:cNvPr id="12290" name="Title 2"/>
          <p:cNvSpPr>
            <a:spLocks noGrp="1"/>
          </p:cNvSpPr>
          <p:nvPr>
            <p:ph type="title"/>
          </p:nvPr>
        </p:nvSpPr>
        <p:spPr/>
        <p:txBody>
          <a:bodyPr/>
          <a:lstStyle/>
          <a:p>
            <a:pPr eaLnBrk="1" fontAlgn="auto" hangingPunct="1">
              <a:spcAft>
                <a:spcPts val="0"/>
              </a:spcAft>
              <a:defRPr/>
            </a:pPr>
            <a:r>
              <a:rPr lang="en-US" cap="none" dirty="0" smtClean="0">
                <a:ea typeface="ＭＳ Ｐゴシック" pitchFamily="1" charset="-128"/>
                <a:cs typeface="+mj-cs"/>
              </a:rPr>
              <a:t>Training Provided</a:t>
            </a:r>
          </a:p>
        </p:txBody>
      </p:sp>
    </p:spTree>
    <p:extLst>
      <p:ext uri="{BB962C8B-B14F-4D97-AF65-F5344CB8AC3E}">
        <p14:creationId xmlns:p14="http://schemas.microsoft.com/office/powerpoint/2010/main" val="1142315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457200" y="1600200"/>
            <a:ext cx="7467600" cy="4873625"/>
          </a:xfrm>
        </p:spPr>
        <p:txBody>
          <a:bodyPr>
            <a:normAutofit/>
          </a:bodyPr>
          <a:lstStyle/>
          <a:p>
            <a:pPr eaLnBrk="1" hangingPunct="1"/>
            <a:r>
              <a:rPr lang="en-US" dirty="0" smtClean="0"/>
              <a:t>Results from the Positive Behavior Support for Early Childhood Classrooms—Assessment and Planning Tool (completed in April)</a:t>
            </a:r>
          </a:p>
          <a:p>
            <a:pPr lvl="1" eaLnBrk="1" hangingPunct="1">
              <a:spcAft>
                <a:spcPts val="1200"/>
              </a:spcAft>
            </a:pPr>
            <a:r>
              <a:rPr lang="en-US" dirty="0" smtClean="0"/>
              <a:t>Variability in overall percent of items in place (30-85%)</a:t>
            </a:r>
          </a:p>
          <a:p>
            <a:pPr lvl="1" eaLnBrk="1" hangingPunct="1">
              <a:spcAft>
                <a:spcPts val="1200"/>
              </a:spcAft>
            </a:pPr>
            <a:r>
              <a:rPr lang="en-US" dirty="0" smtClean="0"/>
              <a:t>Programs are universally doing a good job of setting up the learning environment (schedule and physical layout) in a predictable and well organized fashion</a:t>
            </a:r>
          </a:p>
          <a:p>
            <a:pPr lvl="1" eaLnBrk="1" hangingPunct="1">
              <a:spcAft>
                <a:spcPts val="1200"/>
              </a:spcAft>
            </a:pPr>
            <a:r>
              <a:rPr lang="en-US" dirty="0" smtClean="0"/>
              <a:t>Providing at-risk and individualized behavior support are the greatest areas of need</a:t>
            </a:r>
          </a:p>
        </p:txBody>
      </p:sp>
      <p:sp>
        <p:nvSpPr>
          <p:cNvPr id="62466" name="Title 1"/>
          <p:cNvSpPr>
            <a:spLocks noGrp="1"/>
          </p:cNvSpPr>
          <p:nvPr>
            <p:ph type="title"/>
          </p:nvPr>
        </p:nvSpPr>
        <p:spPr bwMode="auto"/>
        <p:txBody>
          <a:bodyPr wrap="square" numCol="1" anchorCtr="0" compatLnSpc="1">
            <a:prstTxWarp prst="textNoShape">
              <a:avLst/>
            </a:prstTxWarp>
          </a:bodyPr>
          <a:lstStyle/>
          <a:p>
            <a:pPr eaLnBrk="1" hangingPunct="1"/>
            <a:r>
              <a:rPr lang="en-US" cap="none" smtClean="0"/>
              <a:t>PBIS: Tier One</a:t>
            </a:r>
          </a:p>
        </p:txBody>
      </p:sp>
    </p:spTree>
    <p:extLst>
      <p:ext uri="{BB962C8B-B14F-4D97-AF65-F5344CB8AC3E}">
        <p14:creationId xmlns:p14="http://schemas.microsoft.com/office/powerpoint/2010/main" val="113266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endParaRPr lang="en-US" dirty="0" smtClean="0">
              <a:cs typeface="ＭＳ Ｐゴシック" charset="0"/>
            </a:endParaRPr>
          </a:p>
        </p:txBody>
      </p:sp>
      <p:pic>
        <p:nvPicPr>
          <p:cNvPr id="64515" name="Picture 2" descr="8x10parentlett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978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extLst>
              <p:ext uri="{D42A27DB-BD31-4B8C-83A1-F6EECF244321}">
                <p14:modId xmlns:p14="http://schemas.microsoft.com/office/powerpoint/2010/main" val="3191903636"/>
              </p:ext>
            </p:extLst>
          </p:nvPr>
        </p:nvGraphicFramePr>
        <p:xfrm>
          <a:off x="2209800" y="685800"/>
          <a:ext cx="4265613" cy="5692775"/>
        </p:xfrm>
        <a:graphic>
          <a:graphicData uri="http://schemas.openxmlformats.org/presentationml/2006/ole">
            <mc:AlternateContent xmlns:mc="http://schemas.openxmlformats.org/markup-compatibility/2006">
              <mc:Choice xmlns:v="urn:schemas-microsoft-com:vml" Requires="v">
                <p:oleObj spid="_x0000_s2079" name="Document" r:id="rId4" imgW="6070377" imgH="8102302" progId="Word.Document.12">
                  <p:link updateAutomatic="1"/>
                </p:oleObj>
              </mc:Choice>
              <mc:Fallback>
                <p:oleObj name="Document" r:id="rId4" imgW="6070377" imgH="8102302" progId="Word.Document.12">
                  <p:link updateAutomatic="1"/>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685800"/>
                        <a:ext cx="4265613"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69786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a:bodyPr>
          <a:lstStyle/>
          <a:p>
            <a:r>
              <a:rPr lang="en-US" sz="2800" dirty="0" smtClean="0"/>
              <a:t>Key Features of a Multi </a:t>
            </a:r>
            <a:r>
              <a:rPr lang="en-US" sz="2800" dirty="0"/>
              <a:t>Tiered System of </a:t>
            </a:r>
            <a:r>
              <a:rPr lang="en-US" sz="2800" dirty="0" smtClean="0"/>
              <a:t>Supports </a:t>
            </a:r>
            <a:r>
              <a:rPr lang="en-US" sz="2800" dirty="0"/>
              <a:t>(</a:t>
            </a:r>
            <a:r>
              <a:rPr lang="en-US" sz="2800" dirty="0" err="1"/>
              <a:t>MTSS</a:t>
            </a:r>
            <a:r>
              <a:rPr lang="en-US" sz="2800" dirty="0" smtClean="0"/>
              <a:t>)/Response to Intervention (RtI) Framework  </a:t>
            </a:r>
          </a:p>
          <a:p>
            <a:endParaRPr lang="en-US" sz="2800" dirty="0" smtClean="0"/>
          </a:p>
          <a:p>
            <a:pPr eaLnBrk="1" hangingPunct="1"/>
            <a:r>
              <a:rPr lang="en-US" sz="2800" dirty="0" smtClean="0"/>
              <a:t>Importance of Early Intervention and Preschool-3</a:t>
            </a:r>
            <a:r>
              <a:rPr lang="en-US" sz="2800" baseline="30000" dirty="0" smtClean="0"/>
              <a:t>rd</a:t>
            </a:r>
            <a:r>
              <a:rPr lang="en-US" sz="2800" dirty="0" smtClean="0"/>
              <a:t> grade Learning Continuum </a:t>
            </a:r>
          </a:p>
          <a:p>
            <a:pPr eaLnBrk="1" hangingPunct="1"/>
            <a:endParaRPr lang="en-US" sz="2800" dirty="0" smtClean="0"/>
          </a:p>
          <a:p>
            <a:pPr eaLnBrk="1" hangingPunct="1"/>
            <a:r>
              <a:rPr lang="en-US" sz="2800" dirty="0" smtClean="0"/>
              <a:t>Two examples of </a:t>
            </a:r>
            <a:r>
              <a:rPr lang="en-US" sz="2800" dirty="0" err="1" smtClean="0"/>
              <a:t>ISDs</a:t>
            </a:r>
            <a:r>
              <a:rPr lang="en-US" sz="2800" dirty="0" smtClean="0"/>
              <a:t> engaging in this work in Michigan</a:t>
            </a:r>
          </a:p>
          <a:p>
            <a:pPr marL="0" indent="0" eaLnBrk="1" hangingPunct="1">
              <a:buNone/>
            </a:pPr>
            <a:endParaRPr lang="en-US" dirty="0" smtClean="0"/>
          </a:p>
          <a:p>
            <a:pPr eaLnBrk="1" hangingPunct="1"/>
            <a:endParaRPr lang="en-US" dirty="0" smtClean="0"/>
          </a:p>
        </p:txBody>
      </p:sp>
      <p:sp>
        <p:nvSpPr>
          <p:cNvPr id="4098" name="Title 1"/>
          <p:cNvSpPr>
            <a:spLocks noGrp="1"/>
          </p:cNvSpPr>
          <p:nvPr>
            <p:ph type="title"/>
          </p:nvPr>
        </p:nvSpPr>
        <p:spPr/>
        <p:txBody>
          <a:bodyPr/>
          <a:lstStyle/>
          <a:p>
            <a:pPr eaLnBrk="1" fontAlgn="auto" hangingPunct="1">
              <a:spcAft>
                <a:spcPts val="0"/>
              </a:spcAft>
              <a:defRPr/>
            </a:pPr>
            <a:r>
              <a:rPr lang="en-US" cap="none" dirty="0" smtClean="0">
                <a:ea typeface="+mj-ea"/>
                <a:cs typeface="+mj-cs"/>
              </a:rPr>
              <a:t>Overview Of The Session</a:t>
            </a:r>
          </a:p>
        </p:txBody>
      </p:sp>
    </p:spTree>
    <p:extLst>
      <p:ext uri="{BB962C8B-B14F-4D97-AF65-F5344CB8AC3E}">
        <p14:creationId xmlns:p14="http://schemas.microsoft.com/office/powerpoint/2010/main" val="2841363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7830887"/>
              </p:ext>
            </p:extLst>
          </p:nvPr>
        </p:nvGraphicFramePr>
        <p:xfrm>
          <a:off x="1295400" y="1828800"/>
          <a:ext cx="6781800" cy="4801038"/>
        </p:xfrm>
        <a:graphic>
          <a:graphicData uri="http://schemas.openxmlformats.org/drawingml/2006/table">
            <a:tbl>
              <a:tblPr/>
              <a:tblGrid>
                <a:gridCol w="2729080"/>
                <a:gridCol w="4052720"/>
              </a:tblGrid>
              <a:tr h="215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tx1"/>
                          </a:solidFill>
                          <a:effectLst/>
                          <a:latin typeface="Calibri" pitchFamily="1" charset="0"/>
                          <a:ea typeface="MS PGothic" pitchFamily="34" charset="-128"/>
                        </a:rPr>
                        <a:t>Highlighted Tools:</a:t>
                      </a: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1" charset="0"/>
                          <a:ea typeface="MS PGothic" pitchFamily="34" charset="-128"/>
                        </a:rPr>
                        <a:t>PALS (Phonological Awareness Literacy Screen)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1" charset="0"/>
                          <a:ea typeface="MS PGothic" pitchFamily="34" charset="-128"/>
                        </a:rPr>
                        <a:t>ELSA (Early Literacy Skills Assessment)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1" charset="0"/>
                          <a:ea typeface="MS PGothic" pitchFamily="34" charset="-128"/>
                        </a:rPr>
                        <a:t>Get It, Got It, Go  (</a:t>
                      </a:r>
                      <a:r>
                        <a:rPr kumimoji="0" lang="en-US" sz="1000" b="0" i="1" u="none" strike="noStrike" cap="none" normalizeH="0" baseline="0" dirty="0" err="1" smtClean="0">
                          <a:ln>
                            <a:noFill/>
                          </a:ln>
                          <a:solidFill>
                            <a:schemeClr val="tx1"/>
                          </a:solidFill>
                          <a:effectLst/>
                          <a:latin typeface="Calibri" pitchFamily="1" charset="0"/>
                          <a:ea typeface="MS PGothic" pitchFamily="34" charset="-128"/>
                        </a:rPr>
                        <a:t>IGDI</a:t>
                      </a:r>
                      <a:r>
                        <a:rPr kumimoji="0" lang="en-US" sz="1000" b="0" i="1" u="none" strike="noStrike" cap="none" normalizeH="0" baseline="0" dirty="0" smtClean="0">
                          <a:ln>
                            <a:noFill/>
                          </a:ln>
                          <a:solidFill>
                            <a:schemeClr val="tx1"/>
                          </a:solidFill>
                          <a:effectLst/>
                          <a:latin typeface="Calibri" pitchFamily="1" charset="0"/>
                          <a:ea typeface="MS PGothic"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1" charset="0"/>
                          <a:ea typeface="MS PGothic" pitchFamily="34" charset="-128"/>
                        </a:rPr>
                        <a:t>PELI (Pre-School Early Literacy Inventory)</a:t>
                      </a: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smtClean="0">
                          <a:ln>
                            <a:noFill/>
                          </a:ln>
                          <a:solidFill>
                            <a:schemeClr val="tx1"/>
                          </a:solidFill>
                          <a:effectLst/>
                          <a:latin typeface="Calibri" pitchFamily="1" charset="0"/>
                          <a:ea typeface="MS PGothic" pitchFamily="34" charset="-128"/>
                        </a:rPr>
                        <a:t>Does Tool Measure Relevant Skills?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itchFamily="1" charset="0"/>
                          <a:ea typeface="MS PGothic" pitchFamily="34" charset="-128"/>
                        </a:rPr>
                        <a:t> (NELP Findings)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itchFamily="1" charset="0"/>
                          <a:ea typeface="MS PGothic" pitchFamily="34" charset="-128"/>
                        </a:rPr>
                        <a:t>Strong Indicators of Early Literacy Skills</a:t>
                      </a:r>
                      <a:endParaRPr kumimoji="0" lang="en-US" sz="1000" b="1"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-Alphabet Knowledge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-Phonological Awareness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-Rapid Automatic Naming – Letters/Digits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-Writing/Writing Name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-Phonological Memory</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-Oral Language (Definitional Vocabulary; Listening Comprehension; Grammar)</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itchFamily="1" charset="0"/>
                          <a:ea typeface="MS PGothic" pitchFamily="34" charset="-128"/>
                        </a:rPr>
                        <a:t>Moderate Indicators of Early Literacy Skills</a:t>
                      </a:r>
                      <a:endParaRPr kumimoji="0" lang="en-US" sz="1000" b="1"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-Concepts About Print</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-Print Knowledge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-Visual Processing</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1" charset="0"/>
                          <a:ea typeface="MS PGothic" pitchFamily="34" charset="-128"/>
                        </a:rPr>
                        <a:t>-Oral Language (Expressive/Receptive Vocab.)</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5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smtClean="0">
                          <a:ln>
                            <a:noFill/>
                          </a:ln>
                          <a:solidFill>
                            <a:schemeClr val="tx1"/>
                          </a:solidFill>
                          <a:effectLst/>
                          <a:latin typeface="Calibri" pitchFamily="1" charset="0"/>
                          <a:ea typeface="MS PGothic" pitchFamily="34" charset="-128"/>
                        </a:rPr>
                        <a:t>Is Tool User Friendly?</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-Time to administer</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-Ease of administration</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-Cost</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smtClean="0">
                          <a:ln>
                            <a:noFill/>
                          </a:ln>
                          <a:solidFill>
                            <a:schemeClr val="tx1"/>
                          </a:solidFill>
                          <a:effectLst/>
                          <a:latin typeface="Calibri" pitchFamily="1" charset="0"/>
                          <a:ea typeface="MS PGothic" pitchFamily="34" charset="-128"/>
                        </a:rPr>
                        <a:t>Are Technical Characteristics Adequate?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-Reliable, valid, accurate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-Sensitive to individual skill growth/adequate progress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-Designed for multiple administrations each year</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196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smtClean="0">
                          <a:ln>
                            <a:noFill/>
                          </a:ln>
                          <a:solidFill>
                            <a:schemeClr val="tx1"/>
                          </a:solidFill>
                          <a:effectLst/>
                          <a:latin typeface="Calibri" pitchFamily="1" charset="0"/>
                          <a:ea typeface="MS PGothic" pitchFamily="34" charset="-128"/>
                        </a:rPr>
                        <a:t>Is Understanding and Use of Data Evident?</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-Ease of obtaining and interpreting results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-Cut-off scores available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-Planning for instruction is evident from results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-Data may be entered on-line/report options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smtClean="0">
                          <a:ln>
                            <a:noFill/>
                          </a:ln>
                          <a:solidFill>
                            <a:schemeClr val="tx1"/>
                          </a:solidFill>
                          <a:effectLst/>
                          <a:latin typeface="Calibri" pitchFamily="1" charset="0"/>
                          <a:ea typeface="MS PGothic" pitchFamily="34" charset="-128"/>
                        </a:rPr>
                        <a:t>Is Tool Culturally  Sensitive?</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-Language formats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-Content</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-Normative scores with diverse populations</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5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smtClean="0">
                          <a:ln>
                            <a:noFill/>
                          </a:ln>
                          <a:solidFill>
                            <a:schemeClr val="tx1"/>
                          </a:solidFill>
                          <a:effectLst/>
                          <a:latin typeface="Calibri" pitchFamily="1" charset="0"/>
                          <a:ea typeface="MS PGothic" pitchFamily="34" charset="-128"/>
                        </a:rPr>
                        <a:t>Is Tool Compatible with Adopted Curriculum?</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Calibri" pitchFamily="1" charset="0"/>
                          <a:ea typeface="MS PGothic" pitchFamily="34" charset="-128"/>
                        </a:rPr>
                        <a:t>-Skills measured are congruent/correlated</a:t>
                      </a:r>
                      <a:endParaRPr kumimoji="0" lang="en-US" sz="1000" b="0" i="0" u="none" strike="noStrike" cap="none" normalizeH="0" baseline="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sng" strike="noStrike" cap="none" normalizeH="0" baseline="0" dirty="0" smtClean="0">
                          <a:ln>
                            <a:noFill/>
                          </a:ln>
                          <a:solidFill>
                            <a:schemeClr val="tx1"/>
                          </a:solidFill>
                          <a:effectLst/>
                          <a:latin typeface="Calibri" pitchFamily="1" charset="0"/>
                          <a:ea typeface="MS PGothic" pitchFamily="34" charset="-128"/>
                        </a:rPr>
                        <a:t>Are Parents Included As Partners?</a:t>
                      </a: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1" charset="0"/>
                          <a:ea typeface="MS PGothic" pitchFamily="34" charset="-128"/>
                        </a:rPr>
                        <a:t>-Parent friendly information exchange and support</a:t>
                      </a: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1" charset="0"/>
                          <a:ea typeface="MS PGothic" pitchFamily="34" charset="-128"/>
                        </a:rPr>
                        <a:t>-Parent input is sought and incorporated</a:t>
                      </a:r>
                      <a:endParaRPr kumimoji="0" lang="en-US" sz="1000" b="0" i="0" u="none" strike="noStrike" cap="none" normalizeH="0" baseline="0" dirty="0" smtClean="0">
                        <a:ln>
                          <a:noFill/>
                        </a:ln>
                        <a:solidFill>
                          <a:schemeClr val="tx1"/>
                        </a:solidFill>
                        <a:effectLst/>
                        <a:latin typeface="Calibri" pitchFamily="1" charset="0"/>
                        <a:ea typeface="MS PGothic" pitchFamily="34" charset="-128"/>
                      </a:endParaRPr>
                    </a:p>
                  </a:txBody>
                  <a:tcPr marL="61576" marR="61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Content Placeholder 3"/>
          <p:cNvSpPr>
            <a:spLocks noGrp="1"/>
          </p:cNvSpPr>
          <p:nvPr>
            <p:ph sz="half" idx="4294967295"/>
          </p:nvPr>
        </p:nvSpPr>
        <p:spPr>
          <a:xfrm>
            <a:off x="14206" y="914400"/>
            <a:ext cx="9129793" cy="1557337"/>
          </a:xfrm>
        </p:spPr>
        <p:txBody>
          <a:bodyPr>
            <a:normAutofit/>
          </a:bodyPr>
          <a:lstStyle/>
          <a:p>
            <a:pPr marL="45720" indent="0" eaLnBrk="0" hangingPunct="0">
              <a:buNone/>
            </a:pPr>
            <a:r>
              <a:rPr lang="en-US" sz="800" b="1" u="sng" dirty="0"/>
              <a:t>Definition of Terms – </a:t>
            </a:r>
            <a:endParaRPr lang="en-US" sz="800" dirty="0"/>
          </a:p>
          <a:p>
            <a:pPr eaLnBrk="0" hangingPunct="0"/>
            <a:r>
              <a:rPr lang="en-US" sz="800" b="1" i="1" u="sng" dirty="0"/>
              <a:t>Screening</a:t>
            </a:r>
            <a:r>
              <a:rPr lang="en-US" sz="800" i="1" dirty="0"/>
              <a:t>:   Use of a brief procedure or instrument designed to identify those who need further assessment or support.</a:t>
            </a:r>
            <a:endParaRPr lang="en-US" sz="800" dirty="0"/>
          </a:p>
          <a:p>
            <a:pPr eaLnBrk="0" hangingPunct="0"/>
            <a:r>
              <a:rPr lang="en-US" sz="800" b="1" i="1" u="sng" dirty="0"/>
              <a:t>Progress Monitoring:</a:t>
            </a:r>
            <a:r>
              <a:rPr lang="en-US" sz="800" i="1" dirty="0"/>
              <a:t>  Determines through frequent measurement if students are making adequate progress or need more intervention.</a:t>
            </a:r>
            <a:endParaRPr lang="en-US" sz="800" dirty="0"/>
          </a:p>
          <a:p>
            <a:pPr eaLnBrk="0" hangingPunct="0"/>
            <a:r>
              <a:rPr lang="en-US" sz="800" b="1" i="1" u="sng" dirty="0"/>
              <a:t>Diagnostic Assessment:</a:t>
            </a:r>
            <a:r>
              <a:rPr lang="en-US" sz="800" i="1" dirty="0"/>
              <a:t>  Helps to plan instruction with in-depth information about student skills.</a:t>
            </a:r>
            <a:endParaRPr lang="en-US" sz="800" dirty="0"/>
          </a:p>
          <a:p>
            <a:pPr eaLnBrk="0" hangingPunct="0"/>
            <a:r>
              <a:rPr lang="en-US" sz="800" b="1" i="1" u="sng" dirty="0"/>
              <a:t>Outcome Assessment</a:t>
            </a:r>
            <a:r>
              <a:rPr lang="en-US" sz="800" i="1" dirty="0"/>
              <a:t>:  Comprehensive evaluation of program effectiveness/skill acquisition in relation to benchmarks/goals.</a:t>
            </a:r>
            <a:endParaRPr lang="en-US" sz="800" dirty="0"/>
          </a:p>
          <a:p>
            <a:endParaRPr lang="en-US" sz="800" dirty="0"/>
          </a:p>
        </p:txBody>
      </p:sp>
      <p:sp>
        <p:nvSpPr>
          <p:cNvPr id="3" name="Title 2"/>
          <p:cNvSpPr>
            <a:spLocks noGrp="1"/>
          </p:cNvSpPr>
          <p:nvPr>
            <p:ph type="title" idx="4294967295"/>
          </p:nvPr>
        </p:nvSpPr>
        <p:spPr>
          <a:xfrm>
            <a:off x="0" y="304800"/>
            <a:ext cx="8382000" cy="1054100"/>
          </a:xfrm>
        </p:spPr>
        <p:txBody>
          <a:bodyPr/>
          <a:lstStyle/>
          <a:p>
            <a:r>
              <a:rPr lang="en-US" cap="none" dirty="0" smtClean="0"/>
              <a:t>Essential Components Of Literacy Assessments-Our Rubric</a:t>
            </a:r>
            <a:r>
              <a:rPr lang="en-US" sz="1100" dirty="0"/>
              <a:t/>
            </a:r>
            <a:br>
              <a:rPr lang="en-US" sz="1100" dirty="0"/>
            </a:br>
            <a:endParaRPr lang="en-US" dirty="0"/>
          </a:p>
        </p:txBody>
      </p:sp>
    </p:spTree>
    <p:extLst>
      <p:ext uri="{BB962C8B-B14F-4D97-AF65-F5344CB8AC3E}">
        <p14:creationId xmlns:p14="http://schemas.microsoft.com/office/powerpoint/2010/main" val="1039268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Data</a:t>
            </a:r>
            <a:endParaRPr lang="en-US" cap="none"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05" y="1994114"/>
            <a:ext cx="8229600" cy="4524375"/>
          </a:xfrm>
          <a:prstGeom prst="rect">
            <a:avLst/>
          </a:prstGeom>
          <a:solidFill>
            <a:schemeClr val="bg1"/>
          </a:solidFill>
          <a:ln>
            <a:noFill/>
          </a:ln>
          <a:effectLst/>
        </p:spPr>
      </p:pic>
      <p:sp>
        <p:nvSpPr>
          <p:cNvPr id="11" name="Rectangle 10"/>
          <p:cNvSpPr/>
          <p:nvPr/>
        </p:nvSpPr>
        <p:spPr>
          <a:xfrm>
            <a:off x="847241" y="2991172"/>
            <a:ext cx="1524000" cy="327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83051" y="4734731"/>
            <a:ext cx="1524000" cy="1533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1000" y="4610099"/>
            <a:ext cx="1524000" cy="1656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91200" y="3810000"/>
            <a:ext cx="1524000" cy="2457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44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p:txBody>
          <a:bodyPr>
            <a:normAutofit fontScale="92500"/>
          </a:bodyPr>
          <a:lstStyle/>
          <a:p>
            <a:pPr eaLnBrk="1" hangingPunct="1"/>
            <a:r>
              <a:rPr lang="en-US" sz="2400" dirty="0" smtClean="0"/>
              <a:t>Continued professional development for all tiers in both literacy and behavior</a:t>
            </a:r>
          </a:p>
          <a:p>
            <a:pPr eaLnBrk="1" hangingPunct="1"/>
            <a:endParaRPr lang="en-US" sz="2400" dirty="0" smtClean="0"/>
          </a:p>
          <a:p>
            <a:pPr eaLnBrk="1" hangingPunct="1"/>
            <a:r>
              <a:rPr lang="en-US" sz="2400" dirty="0" smtClean="0"/>
              <a:t>Ensuring accountability to parents</a:t>
            </a:r>
          </a:p>
          <a:p>
            <a:pPr eaLnBrk="1" hangingPunct="1"/>
            <a:endParaRPr lang="en-US" sz="2400" dirty="0" smtClean="0"/>
          </a:p>
          <a:p>
            <a:pPr eaLnBrk="1" hangingPunct="1"/>
            <a:r>
              <a:rPr lang="en-US" sz="2400" dirty="0" smtClean="0"/>
              <a:t>The need for on-going coaching to ensure the implementation fidelity</a:t>
            </a:r>
          </a:p>
          <a:p>
            <a:pPr eaLnBrk="1" hangingPunct="1"/>
            <a:endParaRPr lang="en-US" sz="2400" dirty="0" smtClean="0"/>
          </a:p>
          <a:p>
            <a:pPr eaLnBrk="1" hangingPunct="1"/>
            <a:r>
              <a:rPr lang="en-US" sz="2400" dirty="0" smtClean="0"/>
              <a:t>Discussing potential to bring on another group of schools</a:t>
            </a:r>
          </a:p>
          <a:p>
            <a:pPr lvl="1" eaLnBrk="1" hangingPunct="1">
              <a:buFont typeface="Arial" charset="0"/>
              <a:buChar char="–"/>
            </a:pPr>
            <a:r>
              <a:rPr lang="en-US" sz="2400" dirty="0" smtClean="0"/>
              <a:t>Struggling with time and resources that we currently have</a:t>
            </a:r>
          </a:p>
          <a:p>
            <a:pPr lvl="1" eaLnBrk="1" hangingPunct="1">
              <a:buFont typeface="Arial" charset="0"/>
              <a:buNone/>
            </a:pPr>
            <a:endParaRPr lang="en-US" dirty="0" smtClean="0"/>
          </a:p>
        </p:txBody>
      </p:sp>
      <p:sp>
        <p:nvSpPr>
          <p:cNvPr id="51202" name="Title 1"/>
          <p:cNvSpPr>
            <a:spLocks noGrp="1"/>
          </p:cNvSpPr>
          <p:nvPr>
            <p:ph type="title"/>
          </p:nvPr>
        </p:nvSpPr>
        <p:spPr/>
        <p:txBody>
          <a:bodyPr/>
          <a:lstStyle/>
          <a:p>
            <a:pPr eaLnBrk="1" fontAlgn="auto" hangingPunct="1">
              <a:spcAft>
                <a:spcPts val="0"/>
              </a:spcAft>
              <a:defRPr/>
            </a:pPr>
            <a:r>
              <a:rPr lang="en-US" cap="none" dirty="0" smtClean="0">
                <a:ea typeface="ＭＳ Ｐゴシック" pitchFamily="1" charset="-128"/>
                <a:cs typeface="+mj-cs"/>
              </a:rPr>
              <a:t>Next Steps</a:t>
            </a:r>
          </a:p>
        </p:txBody>
      </p:sp>
    </p:spTree>
    <p:extLst>
      <p:ext uri="{BB962C8B-B14F-4D97-AF65-F5344CB8AC3E}">
        <p14:creationId xmlns:p14="http://schemas.microsoft.com/office/powerpoint/2010/main" val="2592359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lstStyle/>
          <a:p>
            <a:pPr eaLnBrk="1" fontAlgn="auto" hangingPunct="1">
              <a:spcAft>
                <a:spcPts val="0"/>
              </a:spcAft>
              <a:buFont typeface="Arial" pitchFamily="34" charset="0"/>
              <a:buNone/>
              <a:defRPr/>
            </a:pPr>
            <a:endParaRPr lang="en-US" dirty="0">
              <a:ea typeface="+mn-ea"/>
              <a:cs typeface="+mn-cs"/>
            </a:endParaRPr>
          </a:p>
        </p:txBody>
      </p:sp>
      <p:sp>
        <p:nvSpPr>
          <p:cNvPr id="2" name="Title 1"/>
          <p:cNvSpPr>
            <a:spLocks noGrp="1"/>
          </p:cNvSpPr>
          <p:nvPr>
            <p:ph type="title"/>
          </p:nvPr>
        </p:nvSpPr>
        <p:spPr/>
        <p:txBody>
          <a:bodyPr wrap="square" numCol="1" compatLnSpc="1">
            <a:prstTxWarp prst="textNoShape">
              <a:avLst/>
            </a:prstTxWarp>
            <a:normAutofit/>
          </a:bodyPr>
          <a:lstStyle/>
          <a:p>
            <a:r>
              <a:rPr cap="none" dirty="0" smtClean="0">
                <a:solidFill>
                  <a:srgbClr val="47534C"/>
                </a:solidFill>
                <a:ea typeface="MS PGothic" pitchFamily="34" charset="-128"/>
              </a:rPr>
              <a:t>SUCCESSES</a:t>
            </a:r>
            <a:r>
              <a:rPr lang="en-US" cap="none" dirty="0" smtClean="0">
                <a:solidFill>
                  <a:srgbClr val="47534C"/>
                </a:solidFill>
                <a:ea typeface="MS PGothic" pitchFamily="34" charset="-128"/>
              </a:rPr>
              <a:t> and</a:t>
            </a:r>
            <a:r>
              <a:rPr cap="none" dirty="0" smtClean="0">
                <a:solidFill>
                  <a:srgbClr val="47534C"/>
                </a:solidFill>
                <a:ea typeface="MS PGothic" pitchFamily="34" charset="-128"/>
              </a:rPr>
              <a:t> CHALLENGES</a:t>
            </a:r>
          </a:p>
        </p:txBody>
      </p:sp>
    </p:spTree>
    <p:extLst>
      <p:ext uri="{BB962C8B-B14F-4D97-AF65-F5344CB8AC3E}">
        <p14:creationId xmlns:p14="http://schemas.microsoft.com/office/powerpoint/2010/main" val="672059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nSpc>
                <a:spcPct val="90000"/>
              </a:lnSpc>
            </a:pPr>
            <a:r>
              <a:rPr lang="en-US" sz="2400" dirty="0"/>
              <a:t>Use of positive approach with ALL </a:t>
            </a:r>
            <a:r>
              <a:rPr lang="en-US" sz="2400" dirty="0" smtClean="0"/>
              <a:t>students</a:t>
            </a:r>
          </a:p>
          <a:p>
            <a:pPr marL="45720" indent="0">
              <a:lnSpc>
                <a:spcPct val="90000"/>
              </a:lnSpc>
              <a:buNone/>
            </a:pPr>
            <a:r>
              <a:rPr lang="en-US" sz="2400" dirty="0" smtClean="0"/>
              <a:t> </a:t>
            </a:r>
          </a:p>
          <a:p>
            <a:pPr>
              <a:lnSpc>
                <a:spcPct val="90000"/>
              </a:lnSpc>
            </a:pPr>
            <a:r>
              <a:rPr lang="en-US" sz="2400" dirty="0" smtClean="0"/>
              <a:t>Teachers planning literacy instruction based on student data</a:t>
            </a:r>
          </a:p>
          <a:p>
            <a:pPr>
              <a:lnSpc>
                <a:spcPct val="90000"/>
              </a:lnSpc>
            </a:pPr>
            <a:endParaRPr lang="en-US" sz="2400" dirty="0"/>
          </a:p>
          <a:p>
            <a:pPr>
              <a:lnSpc>
                <a:spcPct val="90000"/>
              </a:lnSpc>
            </a:pPr>
            <a:r>
              <a:rPr lang="en-US" sz="2400" dirty="0"/>
              <a:t>Increased dialogue between programs (Head Start, Great </a:t>
            </a:r>
            <a:r>
              <a:rPr lang="en-US" sz="2400" dirty="0" smtClean="0"/>
              <a:t>Start Readiness Program, Early Childhood Special Education, </a:t>
            </a:r>
            <a:r>
              <a:rPr lang="en-US" sz="2400" dirty="0"/>
              <a:t>etc</a:t>
            </a:r>
            <a:r>
              <a:rPr lang="en-US" sz="2400" dirty="0" smtClean="0"/>
              <a:t>.)</a:t>
            </a:r>
          </a:p>
          <a:p>
            <a:pPr>
              <a:lnSpc>
                <a:spcPct val="90000"/>
              </a:lnSpc>
            </a:pPr>
            <a:endParaRPr lang="en-US" sz="2400" dirty="0" smtClean="0"/>
          </a:p>
          <a:p>
            <a:pPr>
              <a:lnSpc>
                <a:spcPct val="90000"/>
              </a:lnSpc>
            </a:pPr>
            <a:r>
              <a:rPr lang="en-US" sz="2400" dirty="0"/>
              <a:t>Time to collaborate between multiple programs from different </a:t>
            </a:r>
            <a:r>
              <a:rPr lang="en-US" sz="2400" dirty="0" smtClean="0"/>
              <a:t>districts</a:t>
            </a:r>
          </a:p>
          <a:p>
            <a:pPr>
              <a:lnSpc>
                <a:spcPct val="90000"/>
              </a:lnSpc>
            </a:pPr>
            <a:endParaRPr lang="en-US" sz="2400" dirty="0"/>
          </a:p>
          <a:p>
            <a:pPr>
              <a:lnSpc>
                <a:spcPct val="90000"/>
              </a:lnSpc>
            </a:pPr>
            <a:r>
              <a:rPr lang="en-US" sz="2400" dirty="0"/>
              <a:t>Awareness of the importance of differentiated instruction at Pre-School for at-risk </a:t>
            </a:r>
            <a:r>
              <a:rPr lang="en-US" sz="2400" dirty="0" smtClean="0"/>
              <a:t>children</a:t>
            </a:r>
          </a:p>
          <a:p>
            <a:pPr>
              <a:lnSpc>
                <a:spcPct val="90000"/>
              </a:lnSpc>
            </a:pPr>
            <a:endParaRPr lang="en-US" sz="2400" dirty="0" smtClean="0"/>
          </a:p>
          <a:p>
            <a:pPr>
              <a:lnSpc>
                <a:spcPct val="90000"/>
              </a:lnSpc>
            </a:pPr>
            <a:r>
              <a:rPr lang="en-US" sz="2400" dirty="0" smtClean="0"/>
              <a:t>Increased </a:t>
            </a:r>
            <a:r>
              <a:rPr lang="en-US" sz="2400" dirty="0"/>
              <a:t>collaboration with elementary </a:t>
            </a:r>
            <a:r>
              <a:rPr lang="en-US" sz="2400" dirty="0" smtClean="0"/>
              <a:t>staff and administration</a:t>
            </a:r>
            <a:endParaRPr lang="en-US" sz="2400" dirty="0"/>
          </a:p>
          <a:p>
            <a:pPr>
              <a:lnSpc>
                <a:spcPct val="90000"/>
              </a:lnSpc>
            </a:pPr>
            <a:endParaRPr lang="en-US" dirty="0"/>
          </a:p>
        </p:txBody>
      </p:sp>
      <p:sp>
        <p:nvSpPr>
          <p:cNvPr id="2" name="Title 1"/>
          <p:cNvSpPr>
            <a:spLocks noGrp="1"/>
          </p:cNvSpPr>
          <p:nvPr>
            <p:ph type="title"/>
          </p:nvPr>
        </p:nvSpPr>
        <p:spPr/>
        <p:txBody>
          <a:bodyPr/>
          <a:lstStyle/>
          <a:p>
            <a:r>
              <a:rPr lang="en-US" cap="none" dirty="0" smtClean="0"/>
              <a:t>Successes</a:t>
            </a:r>
            <a:r>
              <a:rPr lang="en-US" dirty="0" smtClean="0"/>
              <a:t> </a:t>
            </a:r>
            <a:endParaRPr lang="en-US" dirty="0"/>
          </a:p>
        </p:txBody>
      </p:sp>
    </p:spTree>
    <p:extLst>
      <p:ext uri="{BB962C8B-B14F-4D97-AF65-F5344CB8AC3E}">
        <p14:creationId xmlns:p14="http://schemas.microsoft.com/office/powerpoint/2010/main" val="27849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58201" cy="4757929"/>
          </a:xfrm>
        </p:spPr>
        <p:txBody>
          <a:bodyPr>
            <a:normAutofit fontScale="62500" lnSpcReduction="20000"/>
          </a:bodyPr>
          <a:lstStyle/>
          <a:p>
            <a:r>
              <a:rPr lang="en-US" sz="2600" dirty="0" smtClean="0"/>
              <a:t>Braiding and integrating various funding streams and program requirements (Head Start, Great Start Readiness Program, Early Childhood Special Education)</a:t>
            </a:r>
          </a:p>
          <a:p>
            <a:endParaRPr lang="en-US" sz="2600" dirty="0" smtClean="0"/>
          </a:p>
          <a:p>
            <a:r>
              <a:rPr lang="en-US" sz="2600" dirty="0" smtClean="0"/>
              <a:t>Most preschool programs are set up to serve the at-risk population </a:t>
            </a:r>
          </a:p>
          <a:p>
            <a:endParaRPr lang="en-US" sz="2600" dirty="0" smtClean="0"/>
          </a:p>
          <a:p>
            <a:r>
              <a:rPr lang="en-US" sz="2600" dirty="0" smtClean="0"/>
              <a:t>Resource sustainability </a:t>
            </a:r>
          </a:p>
          <a:p>
            <a:endParaRPr lang="en-US" sz="2600" dirty="0" smtClean="0"/>
          </a:p>
          <a:p>
            <a:r>
              <a:rPr lang="en-US" sz="2600" dirty="0"/>
              <a:t>Disparate supervision and locations of early childhood classrooms makes it difficult to provide coaching and mentoring </a:t>
            </a:r>
            <a:r>
              <a:rPr lang="en-US" sz="2600" dirty="0" smtClean="0"/>
              <a:t>support</a:t>
            </a:r>
          </a:p>
          <a:p>
            <a:endParaRPr lang="en-US" sz="2600" dirty="0" smtClean="0"/>
          </a:p>
          <a:p>
            <a:r>
              <a:rPr lang="en-US" sz="2600" dirty="0"/>
              <a:t>Differences in early childhood </a:t>
            </a:r>
            <a:r>
              <a:rPr lang="en-US" sz="2600" dirty="0" smtClean="0"/>
              <a:t>teacher preparation</a:t>
            </a:r>
          </a:p>
          <a:p>
            <a:endParaRPr lang="en-US" sz="2600" dirty="0" smtClean="0"/>
          </a:p>
          <a:p>
            <a:r>
              <a:rPr lang="en-US" sz="2600" dirty="0"/>
              <a:t>Debate of developmentally appropriate </a:t>
            </a:r>
            <a:r>
              <a:rPr lang="en-US" sz="2600" dirty="0" smtClean="0"/>
              <a:t>practices</a:t>
            </a:r>
          </a:p>
          <a:p>
            <a:endParaRPr lang="en-US" sz="2600" dirty="0" smtClean="0"/>
          </a:p>
          <a:p>
            <a:r>
              <a:rPr lang="en-US" sz="2600" dirty="0"/>
              <a:t>Limited research</a:t>
            </a:r>
            <a:r>
              <a:rPr lang="en-US" sz="2600" dirty="0" smtClean="0"/>
              <a:t> </a:t>
            </a:r>
            <a:r>
              <a:rPr lang="en-US" sz="2600" dirty="0"/>
              <a:t>of tier one </a:t>
            </a:r>
            <a:r>
              <a:rPr lang="en-US" sz="2600" dirty="0" smtClean="0"/>
              <a:t>research-based </a:t>
            </a:r>
            <a:r>
              <a:rPr lang="en-US" sz="2600" dirty="0"/>
              <a:t>instructional </a:t>
            </a:r>
            <a:r>
              <a:rPr lang="en-US" sz="2600" dirty="0" smtClean="0"/>
              <a:t>practices</a:t>
            </a:r>
          </a:p>
          <a:p>
            <a:endParaRPr lang="en-US" sz="2600" dirty="0"/>
          </a:p>
          <a:p>
            <a:r>
              <a:rPr lang="en-US" sz="2600" dirty="0"/>
              <a:t>Limited research </a:t>
            </a:r>
            <a:r>
              <a:rPr lang="en-US" sz="2600" dirty="0" smtClean="0"/>
              <a:t>surrounding </a:t>
            </a:r>
            <a:r>
              <a:rPr lang="en-US" sz="2600" dirty="0"/>
              <a:t>tier two and three </a:t>
            </a:r>
            <a:r>
              <a:rPr lang="en-US" sz="2600" dirty="0" smtClean="0"/>
              <a:t>instruction and intervention</a:t>
            </a:r>
            <a:endParaRPr lang="en-US" sz="2600" dirty="0"/>
          </a:p>
          <a:p>
            <a:endParaRPr lang="en-US" dirty="0" smtClean="0"/>
          </a:p>
        </p:txBody>
      </p:sp>
      <p:sp>
        <p:nvSpPr>
          <p:cNvPr id="2" name="Title 1"/>
          <p:cNvSpPr>
            <a:spLocks noGrp="1"/>
          </p:cNvSpPr>
          <p:nvPr>
            <p:ph type="title"/>
          </p:nvPr>
        </p:nvSpPr>
        <p:spPr/>
        <p:txBody>
          <a:bodyPr/>
          <a:lstStyle/>
          <a:p>
            <a:r>
              <a:rPr lang="en-US" cap="none" dirty="0" smtClean="0"/>
              <a:t>Challenges</a:t>
            </a:r>
            <a:endParaRPr lang="en-US" cap="none" dirty="0"/>
          </a:p>
        </p:txBody>
      </p:sp>
    </p:spTree>
    <p:extLst>
      <p:ext uri="{BB962C8B-B14F-4D97-AF65-F5344CB8AC3E}">
        <p14:creationId xmlns:p14="http://schemas.microsoft.com/office/powerpoint/2010/main" val="1841381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Content Placeholder 2"/>
          <p:cNvSpPr>
            <a:spLocks noGrp="1"/>
          </p:cNvSpPr>
          <p:nvPr>
            <p:ph idx="1"/>
          </p:nvPr>
        </p:nvSpPr>
        <p:spPr/>
        <p:txBody>
          <a:bodyPr/>
          <a:lstStyle/>
          <a:p>
            <a:pPr eaLnBrk="1" hangingPunct="1"/>
            <a:r>
              <a:rPr lang="en-US" sz="3600" dirty="0" smtClean="0"/>
              <a:t>Corrie Mervyn</a:t>
            </a:r>
          </a:p>
          <a:p>
            <a:pPr lvl="1" eaLnBrk="1" hangingPunct="1"/>
            <a:r>
              <a:rPr lang="en-US" sz="3200" dirty="0" smtClean="0"/>
              <a:t>cmervyn@inghamisd.org</a:t>
            </a:r>
          </a:p>
          <a:p>
            <a:pPr eaLnBrk="1" hangingPunct="1"/>
            <a:r>
              <a:rPr lang="en-US" sz="3600" dirty="0" smtClean="0"/>
              <a:t>Tami Mannes</a:t>
            </a:r>
          </a:p>
          <a:p>
            <a:pPr lvl="1" eaLnBrk="1" hangingPunct="1"/>
            <a:r>
              <a:rPr lang="en-US" sz="3200" dirty="0" smtClean="0"/>
              <a:t>tmannes@oaisd.org</a:t>
            </a:r>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cap="none" dirty="0" smtClean="0"/>
              <a:t>How To Contact Us:</a:t>
            </a:r>
          </a:p>
        </p:txBody>
      </p:sp>
    </p:spTree>
    <p:extLst>
      <p:ext uri="{BB962C8B-B14F-4D97-AF65-F5344CB8AC3E}">
        <p14:creationId xmlns:p14="http://schemas.microsoft.com/office/powerpoint/2010/main" val="356460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Resources</a:t>
            </a:r>
            <a:endParaRPr lang="en-US" cap="none" dirty="0"/>
          </a:p>
        </p:txBody>
      </p:sp>
      <p:pic>
        <p:nvPicPr>
          <p:cNvPr id="30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4369" y="1719263"/>
            <a:ext cx="7960661"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38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half" idx="1"/>
          </p:nvPr>
        </p:nvSpPr>
        <p:spPr/>
        <p:txBody>
          <a:bodyPr>
            <a:normAutofit fontScale="92500" lnSpcReduction="20000"/>
          </a:bodyPr>
          <a:lstStyle/>
          <a:p>
            <a:r>
              <a:rPr lang="en-US" dirty="0" smtClean="0"/>
              <a:t>Research-based instruction, strategies and interventions</a:t>
            </a:r>
          </a:p>
          <a:p>
            <a:r>
              <a:rPr lang="en-US" dirty="0" smtClean="0"/>
              <a:t>Universal screening</a:t>
            </a:r>
          </a:p>
          <a:p>
            <a:r>
              <a:rPr lang="en-US" dirty="0" smtClean="0"/>
              <a:t>Data-based decision-making</a:t>
            </a:r>
          </a:p>
          <a:p>
            <a:r>
              <a:rPr lang="en-US" dirty="0" smtClean="0"/>
              <a:t>Problem-solving</a:t>
            </a:r>
          </a:p>
          <a:p>
            <a:r>
              <a:rPr lang="en-US" dirty="0" smtClean="0"/>
              <a:t>Progress monitoring</a:t>
            </a:r>
          </a:p>
          <a:p>
            <a:r>
              <a:rPr lang="en-US" dirty="0" smtClean="0"/>
              <a:t>Shared leadership</a:t>
            </a:r>
          </a:p>
          <a:p>
            <a:r>
              <a:rPr lang="en-US" dirty="0" smtClean="0"/>
              <a:t>Family and community involvement</a:t>
            </a:r>
          </a:p>
          <a:p>
            <a:pPr eaLnBrk="1" hangingPunct="1">
              <a:lnSpc>
                <a:spcPct val="80000"/>
              </a:lnSpc>
            </a:pPr>
            <a:endParaRPr lang="en-US" sz="1700" dirty="0" smtClean="0"/>
          </a:p>
        </p:txBody>
      </p:sp>
      <p:pic>
        <p:nvPicPr>
          <p:cNvPr id="5" name="Picture 3" descr="Triangle"/>
          <p:cNvPicPr>
            <a:picLocks noGrp="1" noChangeAspect="1" noChangeArrowheads="1"/>
          </p:cNvPicPr>
          <p:nvPr>
            <p:ph sz="half" idx="2"/>
          </p:nvPr>
        </p:nvPicPr>
        <p:blipFill>
          <a:blip r:embed="rId3" cstate="print"/>
          <a:stretch>
            <a:fillRect/>
          </a:stretch>
        </p:blipFill>
        <p:spPr bwMode="auto">
          <a:xfrm>
            <a:off x="4919472" y="1831785"/>
            <a:ext cx="3496056" cy="4181856"/>
          </a:xfrm>
          <a:prstGeom prst="rect">
            <a:avLst/>
          </a:prstGeom>
          <a:noFill/>
          <a:ln w="9525">
            <a:noFill/>
            <a:miter lim="800000"/>
            <a:headEnd/>
            <a:tailEnd/>
          </a:ln>
        </p:spPr>
      </p:pic>
      <p:sp>
        <p:nvSpPr>
          <p:cNvPr id="5122" name="Title 1"/>
          <p:cNvSpPr>
            <a:spLocks noGrp="1"/>
          </p:cNvSpPr>
          <p:nvPr>
            <p:ph type="title"/>
          </p:nvPr>
        </p:nvSpPr>
        <p:spPr/>
        <p:txBody>
          <a:bodyPr>
            <a:normAutofit/>
          </a:bodyPr>
          <a:lstStyle/>
          <a:p>
            <a:pPr eaLnBrk="1" fontAlgn="auto" hangingPunct="1">
              <a:spcAft>
                <a:spcPts val="0"/>
              </a:spcAft>
              <a:defRPr/>
            </a:pPr>
            <a:r>
              <a:rPr lang="en-US" cap="none" dirty="0" smtClean="0">
                <a:ea typeface="+mj-ea"/>
                <a:cs typeface="+mj-cs"/>
              </a:rPr>
              <a:t>Key Features Of </a:t>
            </a:r>
            <a:r>
              <a:rPr lang="en-US" cap="none" dirty="0" err="1" smtClean="0">
                <a:ea typeface="+mj-ea"/>
                <a:cs typeface="+mj-cs"/>
              </a:rPr>
              <a:t>MTSS</a:t>
            </a:r>
            <a:r>
              <a:rPr lang="en-US" cap="none" dirty="0" smtClean="0">
                <a:ea typeface="+mj-ea"/>
                <a:cs typeface="+mj-cs"/>
              </a:rPr>
              <a:t>/RtI</a:t>
            </a:r>
          </a:p>
        </p:txBody>
      </p:sp>
    </p:spTree>
    <p:extLst>
      <p:ext uri="{BB962C8B-B14F-4D97-AF65-F5344CB8AC3E}">
        <p14:creationId xmlns:p14="http://schemas.microsoft.com/office/powerpoint/2010/main" val="316360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“A </a:t>
            </a:r>
            <a:r>
              <a:rPr lang="en-US" sz="2800" dirty="0"/>
              <a:t>compelling body of </a:t>
            </a:r>
            <a:r>
              <a:rPr lang="en-US" sz="2800" dirty="0" smtClean="0"/>
              <a:t>evidence affirms </a:t>
            </a:r>
            <a:r>
              <a:rPr lang="en-US" sz="2800" dirty="0"/>
              <a:t>that early intervention is key to </a:t>
            </a:r>
            <a:r>
              <a:rPr lang="en-US" sz="2800" dirty="0" smtClean="0"/>
              <a:t>children’s success </a:t>
            </a:r>
            <a:r>
              <a:rPr lang="en-US" sz="2800" dirty="0"/>
              <a:t>representing best practice in early </a:t>
            </a:r>
            <a:r>
              <a:rPr lang="en-US" sz="2800" dirty="0" smtClean="0"/>
              <a:t>child development </a:t>
            </a:r>
            <a:r>
              <a:rPr lang="en-US" sz="2800" dirty="0"/>
              <a:t>and education. Thus, to place children </a:t>
            </a:r>
            <a:r>
              <a:rPr lang="en-US" sz="2800" dirty="0" smtClean="0"/>
              <a:t>on a </a:t>
            </a:r>
            <a:r>
              <a:rPr lang="en-US" sz="2800" dirty="0"/>
              <a:t>trajectory for success, </a:t>
            </a:r>
            <a:r>
              <a:rPr lang="en-US" sz="2800" dirty="0" smtClean="0"/>
              <a:t>RtI </a:t>
            </a:r>
            <a:r>
              <a:rPr lang="en-US" sz="2800" dirty="0"/>
              <a:t>is best-positioned to </a:t>
            </a:r>
            <a:r>
              <a:rPr lang="en-US" sz="2800" dirty="0" smtClean="0"/>
              <a:t>begin at </a:t>
            </a:r>
            <a:r>
              <a:rPr lang="en-US" sz="2800" dirty="0"/>
              <a:t>the pre-k level</a:t>
            </a:r>
            <a:r>
              <a:rPr lang="en-US" sz="2800" dirty="0" smtClean="0"/>
              <a:t>.”</a:t>
            </a:r>
          </a:p>
          <a:p>
            <a:pPr marL="0" indent="0">
              <a:buNone/>
            </a:pPr>
            <a:endParaRPr lang="en-US" sz="1300" dirty="0" smtClean="0"/>
          </a:p>
          <a:p>
            <a:pPr marL="0" indent="0">
              <a:buNone/>
            </a:pPr>
            <a:r>
              <a:rPr lang="en-US" sz="1300" dirty="0" smtClean="0"/>
              <a:t>Coleman, Roth, &amp; West, (2009), pg. 6</a:t>
            </a:r>
          </a:p>
          <a:p>
            <a:pPr marL="0" indent="0">
              <a:buNone/>
            </a:pPr>
            <a:endParaRPr lang="en-US" sz="1300" i="1" dirty="0"/>
          </a:p>
        </p:txBody>
      </p:sp>
      <p:sp>
        <p:nvSpPr>
          <p:cNvPr id="4" name="Title 3"/>
          <p:cNvSpPr>
            <a:spLocks noGrp="1"/>
          </p:cNvSpPr>
          <p:nvPr>
            <p:ph type="title"/>
          </p:nvPr>
        </p:nvSpPr>
        <p:spPr/>
        <p:txBody>
          <a:bodyPr/>
          <a:lstStyle/>
          <a:p>
            <a:r>
              <a:rPr lang="en-US" cap="none" dirty="0" smtClean="0"/>
              <a:t>Why Preschool?</a:t>
            </a:r>
            <a:endParaRPr lang="en-US" cap="none" dirty="0"/>
          </a:p>
        </p:txBody>
      </p:sp>
    </p:spTree>
    <p:extLst>
      <p:ext uri="{BB962C8B-B14F-4D97-AF65-F5344CB8AC3E}">
        <p14:creationId xmlns:p14="http://schemas.microsoft.com/office/powerpoint/2010/main" val="2959500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752600"/>
            <a:ext cx="7924800" cy="4648200"/>
          </a:xfrm>
        </p:spPr>
        <p:txBody>
          <a:bodyPr>
            <a:normAutofit fontScale="32500" lnSpcReduction="20000"/>
          </a:bodyPr>
          <a:lstStyle/>
          <a:p>
            <a:pPr eaLnBrk="1" hangingPunct="1">
              <a:lnSpc>
                <a:spcPct val="80000"/>
              </a:lnSpc>
            </a:pPr>
            <a:r>
              <a:rPr lang="en-US" sz="7000" dirty="0" err="1" smtClean="0"/>
              <a:t>MTSS</a:t>
            </a:r>
            <a:r>
              <a:rPr lang="en-US" sz="7000" dirty="0" smtClean="0"/>
              <a:t>/RtI provides a framework for assessment and services</a:t>
            </a:r>
          </a:p>
          <a:p>
            <a:pPr eaLnBrk="1" hangingPunct="1">
              <a:lnSpc>
                <a:spcPct val="80000"/>
              </a:lnSpc>
            </a:pPr>
            <a:endParaRPr lang="en-US" sz="7000" dirty="0" smtClean="0"/>
          </a:p>
          <a:p>
            <a:pPr eaLnBrk="1" hangingPunct="1">
              <a:lnSpc>
                <a:spcPct val="80000"/>
              </a:lnSpc>
            </a:pPr>
            <a:r>
              <a:rPr lang="en-US" sz="7000" dirty="0" smtClean="0"/>
              <a:t>Early intervention to potentially remediate learning gaps prior to Kindergarten entry</a:t>
            </a:r>
          </a:p>
          <a:p>
            <a:pPr eaLnBrk="1" hangingPunct="1">
              <a:lnSpc>
                <a:spcPct val="80000"/>
              </a:lnSpc>
            </a:pPr>
            <a:endParaRPr lang="en-US" sz="7000" dirty="0" smtClean="0"/>
          </a:p>
          <a:p>
            <a:pPr eaLnBrk="1" hangingPunct="1">
              <a:lnSpc>
                <a:spcPct val="80000"/>
              </a:lnSpc>
            </a:pPr>
            <a:r>
              <a:rPr lang="en-US" sz="7000" dirty="0" smtClean="0"/>
              <a:t>Increase collaboration between various stakeholders throughout the early childhood community</a:t>
            </a:r>
          </a:p>
          <a:p>
            <a:pPr eaLnBrk="1" hangingPunct="1">
              <a:lnSpc>
                <a:spcPct val="80000"/>
              </a:lnSpc>
            </a:pPr>
            <a:endParaRPr lang="en-US" sz="7000" dirty="0" smtClean="0"/>
          </a:p>
          <a:p>
            <a:pPr eaLnBrk="1" hangingPunct="1">
              <a:lnSpc>
                <a:spcPct val="80000"/>
              </a:lnSpc>
            </a:pPr>
            <a:r>
              <a:rPr lang="en-US" sz="7000" dirty="0" smtClean="0"/>
              <a:t>Intensive and systematic interventions are essential for students who are at-risk</a:t>
            </a:r>
          </a:p>
          <a:p>
            <a:pPr eaLnBrk="1" hangingPunct="1">
              <a:lnSpc>
                <a:spcPct val="80000"/>
              </a:lnSpc>
            </a:pPr>
            <a:endParaRPr lang="en-US" sz="7000" dirty="0" smtClean="0"/>
          </a:p>
          <a:p>
            <a:pPr eaLnBrk="1" hangingPunct="1">
              <a:lnSpc>
                <a:spcPct val="80000"/>
              </a:lnSpc>
            </a:pPr>
            <a:r>
              <a:rPr lang="en-US" sz="7000" dirty="0" smtClean="0"/>
              <a:t>Intervention should be multiple years to obtain the greatest benefit</a:t>
            </a:r>
          </a:p>
          <a:p>
            <a:pPr eaLnBrk="1" hangingPunct="1">
              <a:lnSpc>
                <a:spcPct val="80000"/>
              </a:lnSpc>
              <a:buFont typeface="Wingdings 2" pitchFamily="1" charset="2"/>
              <a:buNone/>
            </a:pPr>
            <a:endParaRPr lang="en-US" sz="2000" strike="sngStrike" dirty="0" smtClean="0"/>
          </a:p>
          <a:p>
            <a:pPr eaLnBrk="1" hangingPunct="1">
              <a:lnSpc>
                <a:spcPct val="80000"/>
              </a:lnSpc>
              <a:buFont typeface="Wingdings 2" pitchFamily="1" charset="2"/>
              <a:buNone/>
            </a:pPr>
            <a:endParaRPr lang="en-US" sz="2000" dirty="0" smtClean="0"/>
          </a:p>
          <a:p>
            <a:pPr eaLnBrk="1" hangingPunct="1">
              <a:lnSpc>
                <a:spcPct val="80000"/>
              </a:lnSpc>
              <a:buFont typeface="Wingdings 2" pitchFamily="1" charset="2"/>
              <a:buNone/>
            </a:pPr>
            <a:endParaRPr lang="en-US" sz="2000" dirty="0" smtClean="0"/>
          </a:p>
          <a:p>
            <a:pPr eaLnBrk="1" hangingPunct="1">
              <a:lnSpc>
                <a:spcPct val="80000"/>
              </a:lnSpc>
              <a:buFont typeface="Wingdings 2" pitchFamily="1" charset="2"/>
              <a:buNone/>
            </a:pPr>
            <a:r>
              <a:rPr lang="en-US" sz="4000" dirty="0" smtClean="0"/>
              <a:t>Dion, </a:t>
            </a:r>
            <a:r>
              <a:rPr lang="en-US" sz="4000" dirty="0" err="1" smtClean="0"/>
              <a:t>Brodeur</a:t>
            </a:r>
            <a:r>
              <a:rPr lang="en-US" sz="4000" dirty="0" smtClean="0"/>
              <a:t>, </a:t>
            </a:r>
            <a:r>
              <a:rPr lang="en-US" sz="4000" dirty="0" err="1" smtClean="0"/>
              <a:t>Gosselin</a:t>
            </a:r>
            <a:r>
              <a:rPr lang="en-US" sz="4000" dirty="0" smtClean="0"/>
              <a:t>, Campeau, &amp; Fuchs (2010); Jackson, </a:t>
            </a:r>
            <a:r>
              <a:rPr lang="en-US" sz="4000" dirty="0" err="1" smtClean="0"/>
              <a:t>Pretti-Frontczak</a:t>
            </a:r>
            <a:r>
              <a:rPr lang="en-US" sz="4000" dirty="0" smtClean="0"/>
              <a:t>, </a:t>
            </a:r>
            <a:r>
              <a:rPr lang="en-US" sz="4000" dirty="0" err="1" smtClean="0"/>
              <a:t>Harjusola</a:t>
            </a:r>
            <a:r>
              <a:rPr lang="en-US" sz="4000" dirty="0" smtClean="0"/>
              <a:t>-Webb, Grisham-Brown, Romani (2009) </a:t>
            </a:r>
          </a:p>
          <a:p>
            <a:pPr eaLnBrk="1" hangingPunct="1">
              <a:lnSpc>
                <a:spcPct val="80000"/>
              </a:lnSpc>
            </a:pPr>
            <a:endParaRPr lang="en-US" sz="4000" dirty="0" smtClean="0"/>
          </a:p>
        </p:txBody>
      </p:sp>
      <p:sp>
        <p:nvSpPr>
          <p:cNvPr id="2" name="Title 1"/>
          <p:cNvSpPr>
            <a:spLocks noGrp="1"/>
          </p:cNvSpPr>
          <p:nvPr>
            <p:ph type="title"/>
          </p:nvPr>
        </p:nvSpPr>
        <p:spPr/>
        <p:txBody>
          <a:bodyPr/>
          <a:lstStyle/>
          <a:p>
            <a:r>
              <a:rPr lang="en-US" cap="none" dirty="0" smtClean="0"/>
              <a:t>Why Preschool?</a:t>
            </a:r>
            <a:endParaRPr lang="en-US" cap="none" dirty="0"/>
          </a:p>
        </p:txBody>
      </p:sp>
    </p:spTree>
    <p:extLst>
      <p:ext uri="{BB962C8B-B14F-4D97-AF65-F5344CB8AC3E}">
        <p14:creationId xmlns:p14="http://schemas.microsoft.com/office/powerpoint/2010/main" val="294108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“A </a:t>
            </a:r>
            <a:r>
              <a:rPr lang="en-US" sz="2800" dirty="0"/>
              <a:t>comprehensive preschool-through-third-grade (P-3) approach is needed to ensure that</a:t>
            </a:r>
          </a:p>
          <a:p>
            <a:pPr marL="0" indent="0">
              <a:buNone/>
            </a:pPr>
            <a:r>
              <a:rPr lang="en-US" sz="2800" dirty="0"/>
              <a:t>children develop a solid foundation in literacy, math, social-emotional skills, as well as </a:t>
            </a:r>
            <a:r>
              <a:rPr lang="en-US" sz="2800" i="1" dirty="0"/>
              <a:t>strong</a:t>
            </a:r>
          </a:p>
          <a:p>
            <a:pPr marL="0" indent="0">
              <a:buNone/>
            </a:pPr>
            <a:r>
              <a:rPr lang="en-US" sz="2800" dirty="0"/>
              <a:t>engagement in learning. When schools link pre-k education with the elementary grades, the</a:t>
            </a:r>
          </a:p>
          <a:p>
            <a:pPr marL="0" indent="0">
              <a:buNone/>
            </a:pPr>
            <a:r>
              <a:rPr lang="en-US" sz="2800" dirty="0"/>
              <a:t>gains that children make in high-quality pre-k are more likely to persist</a:t>
            </a:r>
            <a:r>
              <a:rPr lang="en-US" sz="2800" dirty="0" smtClean="0"/>
              <a:t>.”</a:t>
            </a:r>
          </a:p>
          <a:p>
            <a:pPr marL="0" indent="0">
              <a:buNone/>
            </a:pPr>
            <a:r>
              <a:rPr lang="en-US" sz="1300" dirty="0" smtClean="0"/>
              <a:t>Shore (2009), </a:t>
            </a:r>
            <a:r>
              <a:rPr lang="en-US" sz="1300" dirty="0"/>
              <a:t>p. 6</a:t>
            </a:r>
          </a:p>
        </p:txBody>
      </p:sp>
      <p:sp>
        <p:nvSpPr>
          <p:cNvPr id="5" name="Title 4"/>
          <p:cNvSpPr>
            <a:spLocks noGrp="1"/>
          </p:cNvSpPr>
          <p:nvPr>
            <p:ph type="title"/>
          </p:nvPr>
        </p:nvSpPr>
        <p:spPr/>
        <p:txBody>
          <a:bodyPr/>
          <a:lstStyle/>
          <a:p>
            <a:r>
              <a:rPr lang="en-US" cap="none" dirty="0" smtClean="0"/>
              <a:t>What We Know:</a:t>
            </a:r>
            <a:endParaRPr lang="en-US" cap="none" dirty="0"/>
          </a:p>
        </p:txBody>
      </p:sp>
    </p:spTree>
    <p:extLst>
      <p:ext uri="{BB962C8B-B14F-4D97-AF65-F5344CB8AC3E}">
        <p14:creationId xmlns:p14="http://schemas.microsoft.com/office/powerpoint/2010/main" val="308978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476999" cy="4873752"/>
          </a:xfrm>
        </p:spPr>
        <p:txBody>
          <a:bodyPr>
            <a:normAutofit/>
          </a:bodyPr>
          <a:lstStyle/>
          <a:p>
            <a:pPr marL="0" indent="0">
              <a:buNone/>
            </a:pPr>
            <a:r>
              <a:rPr lang="en-US" dirty="0" smtClean="0"/>
              <a:t>Pre-kindergarteners who attend programs that are aligned with the educational goals of early elementary schools:</a:t>
            </a:r>
          </a:p>
          <a:p>
            <a:pPr lvl="1"/>
            <a:r>
              <a:rPr lang="en-US" dirty="0" smtClean="0"/>
              <a:t>Are more prepared to start Kindergarten</a:t>
            </a:r>
          </a:p>
          <a:p>
            <a:pPr lvl="1"/>
            <a:r>
              <a:rPr lang="en-US" dirty="0" smtClean="0"/>
              <a:t>Have better developed cognitive, academic, social and emotional skills</a:t>
            </a:r>
          </a:p>
          <a:p>
            <a:pPr lvl="1"/>
            <a:r>
              <a:rPr lang="en-US" dirty="0" smtClean="0"/>
              <a:t>Are more likely to graduate high school and be productive citizens</a:t>
            </a:r>
          </a:p>
          <a:p>
            <a:pPr lvl="1"/>
            <a:r>
              <a:rPr lang="en-US" dirty="0" smtClean="0"/>
              <a:t>Are less likely to have children in their teen years or become entangled in the criminal justice system</a:t>
            </a:r>
          </a:p>
          <a:p>
            <a:pPr lvl="1"/>
            <a:r>
              <a:rPr lang="en-US" dirty="0" smtClean="0"/>
              <a:t>Decrease in special education identification</a:t>
            </a:r>
          </a:p>
          <a:p>
            <a:pPr lvl="1"/>
            <a:endParaRPr lang="en-US" dirty="0"/>
          </a:p>
          <a:p>
            <a:pPr lvl="1"/>
            <a:endParaRPr lang="en-US" dirty="0" smtClean="0"/>
          </a:p>
          <a:p>
            <a:pPr marL="365760" lvl="1" indent="0" algn="r">
              <a:buNone/>
            </a:pPr>
            <a:r>
              <a:rPr lang="en-US" sz="1400" dirty="0" smtClean="0"/>
              <a:t>Foundation for Child Development, 2005</a:t>
            </a:r>
            <a:endParaRPr lang="en-US" sz="1400" dirty="0"/>
          </a:p>
          <a:p>
            <a:pPr marL="365760" lvl="1" indent="0" algn="r">
              <a:buNone/>
            </a:pPr>
            <a:endParaRPr lang="en-US" dirty="0" smtClean="0"/>
          </a:p>
          <a:p>
            <a:pPr lvl="1"/>
            <a:endParaRPr lang="en-US" dirty="0"/>
          </a:p>
        </p:txBody>
      </p:sp>
      <p:pic>
        <p:nvPicPr>
          <p:cNvPr id="4" name="Picture 2" descr="C:\Users\smack\AppData\Local\Microsoft\Windows\Temporary Internet Files\Content.IE5\N0YEFUQK\MP9004394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99" y="2133600"/>
            <a:ext cx="1792877" cy="24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2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normAutofit/>
          </a:bodyPr>
          <a:lstStyle/>
          <a:p>
            <a:pPr eaLnBrk="1" hangingPunct="1"/>
            <a:r>
              <a:rPr lang="en-US" sz="2800" dirty="0" smtClean="0"/>
              <a:t>Early literacy skills impact long-term success </a:t>
            </a:r>
            <a:r>
              <a:rPr lang="en-US" sz="1300" dirty="0" smtClean="0"/>
              <a:t>(</a:t>
            </a:r>
            <a:r>
              <a:rPr lang="en-US" sz="1300" dirty="0" err="1" smtClean="0"/>
              <a:t>Hamre</a:t>
            </a:r>
            <a:r>
              <a:rPr lang="en-US" sz="1300" dirty="0" smtClean="0"/>
              <a:t> et al., 2010; Justice et al, 2009)</a:t>
            </a:r>
          </a:p>
          <a:p>
            <a:pPr eaLnBrk="1" hangingPunct="1"/>
            <a:endParaRPr lang="en-US" sz="1300" dirty="0" smtClean="0"/>
          </a:p>
          <a:p>
            <a:pPr eaLnBrk="1" hangingPunct="1"/>
            <a:r>
              <a:rPr lang="en-US" sz="2800" dirty="0" smtClean="0"/>
              <a:t>Quality of preschool language and literacy instruction is low </a:t>
            </a:r>
            <a:r>
              <a:rPr lang="en-US" sz="1300" dirty="0" smtClean="0"/>
              <a:t>(</a:t>
            </a:r>
            <a:r>
              <a:rPr lang="en-US" sz="1300" dirty="0" err="1" smtClean="0"/>
              <a:t>Hamre</a:t>
            </a:r>
            <a:r>
              <a:rPr lang="en-US" sz="1300" dirty="0" smtClean="0"/>
              <a:t> et al., 2010; Justice et al, 2009)</a:t>
            </a:r>
          </a:p>
          <a:p>
            <a:pPr eaLnBrk="1" hangingPunct="1"/>
            <a:endParaRPr lang="en-US" sz="1300" dirty="0" smtClean="0"/>
          </a:p>
          <a:p>
            <a:pPr eaLnBrk="1" hangingPunct="1"/>
            <a:r>
              <a:rPr lang="en-US" sz="2800" dirty="0" smtClean="0"/>
              <a:t>Within a preschool setting literacy instruction occurs only 5-8% of the time </a:t>
            </a:r>
            <a:r>
              <a:rPr lang="en-US" sz="1300" dirty="0" smtClean="0"/>
              <a:t>(</a:t>
            </a:r>
            <a:r>
              <a:rPr lang="en-US" sz="1300" dirty="0" err="1" smtClean="0"/>
              <a:t>Carta</a:t>
            </a:r>
            <a:r>
              <a:rPr lang="en-US" sz="1300" dirty="0" smtClean="0"/>
              <a:t> et al., 2010)</a:t>
            </a:r>
          </a:p>
          <a:p>
            <a:pPr lvl="1" eaLnBrk="1" hangingPunct="1"/>
            <a:r>
              <a:rPr lang="en-US" sz="2800" dirty="0" smtClean="0"/>
              <a:t>Translating to 25-minutes within a 3-hour time block</a:t>
            </a:r>
          </a:p>
          <a:p>
            <a:pPr eaLnBrk="1" hangingPunct="1"/>
            <a:endParaRPr lang="en-US" dirty="0" smtClean="0"/>
          </a:p>
        </p:txBody>
      </p:sp>
      <p:sp>
        <p:nvSpPr>
          <p:cNvPr id="2" name="Title 1"/>
          <p:cNvSpPr>
            <a:spLocks noGrp="1"/>
          </p:cNvSpPr>
          <p:nvPr>
            <p:ph type="title"/>
          </p:nvPr>
        </p:nvSpPr>
        <p:spPr/>
        <p:txBody>
          <a:bodyPr wrap="square" numCol="1" anchorCtr="0" compatLnSpc="1">
            <a:prstTxWarp prst="textNoShape">
              <a:avLst/>
            </a:prstTxWarp>
            <a:normAutofit/>
          </a:bodyPr>
          <a:lstStyle/>
          <a:p>
            <a:pPr eaLnBrk="1" hangingPunct="1"/>
            <a:r>
              <a:rPr lang="en-US" sz="3200" cap="none" dirty="0" smtClean="0"/>
              <a:t>Current Research On Preschool Literacy</a:t>
            </a:r>
          </a:p>
        </p:txBody>
      </p:sp>
    </p:spTree>
    <p:extLst>
      <p:ext uri="{BB962C8B-B14F-4D97-AF65-F5344CB8AC3E}">
        <p14:creationId xmlns:p14="http://schemas.microsoft.com/office/powerpoint/2010/main" val="3769120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1362</TotalTime>
  <Words>2395</Words>
  <Application>Microsoft Office PowerPoint</Application>
  <PresentationFormat>On-screen Show (4:3)</PresentationFormat>
  <Paragraphs>404</Paragraphs>
  <Slides>37</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1</vt:i4>
      </vt:variant>
      <vt:variant>
        <vt:lpstr>Slide Titles</vt:lpstr>
      </vt:variant>
      <vt:variant>
        <vt:i4>37</vt:i4>
      </vt:variant>
    </vt:vector>
  </HeadingPairs>
  <TitlesOfParts>
    <vt:vector size="47" baseType="lpstr">
      <vt:lpstr>ＭＳ Ｐゴシック</vt:lpstr>
      <vt:lpstr>ＭＳ Ｐゴシック</vt:lpstr>
      <vt:lpstr>Arial</vt:lpstr>
      <vt:lpstr>Calibri</vt:lpstr>
      <vt:lpstr>Franklin Gothic Medium</vt:lpstr>
      <vt:lpstr>HG創英角ｺﾞｼｯｸUB</vt:lpstr>
      <vt:lpstr>Wingdings</vt:lpstr>
      <vt:lpstr>Wingdings 2</vt:lpstr>
      <vt:lpstr>Grid</vt:lpstr>
      <vt:lpstr>???</vt:lpstr>
      <vt:lpstr>Preschool Multi  Tiered System of Supports  Initiatives</vt:lpstr>
      <vt:lpstr>Introductions</vt:lpstr>
      <vt:lpstr>Overview Of The Session</vt:lpstr>
      <vt:lpstr>Key Features Of MTSS/RtI</vt:lpstr>
      <vt:lpstr>Why Preschool?</vt:lpstr>
      <vt:lpstr>Why Preschool?</vt:lpstr>
      <vt:lpstr>What We Know:</vt:lpstr>
      <vt:lpstr>PowerPoint Presentation</vt:lpstr>
      <vt:lpstr>Current Research On Preschool Literacy</vt:lpstr>
      <vt:lpstr>Current Research On Preschool Literacy</vt:lpstr>
      <vt:lpstr>Current Research On Preschool Behavior</vt:lpstr>
      <vt:lpstr>Key Components of Positive Behavioral Interventions and Support </vt:lpstr>
      <vt:lpstr>Ingham ISD</vt:lpstr>
      <vt:lpstr>PowerPoint Presentation</vt:lpstr>
      <vt:lpstr>PowerPoint Presentation</vt:lpstr>
      <vt:lpstr>How We Began</vt:lpstr>
      <vt:lpstr>2010-11 Training </vt:lpstr>
      <vt:lpstr>2011-12 Pilot Expansion </vt:lpstr>
      <vt:lpstr>PBIS Implementation</vt:lpstr>
      <vt:lpstr>Continuing PBIS Implementation Work In 2012-2013</vt:lpstr>
      <vt:lpstr>Emergent Literacy Instruction Implementation</vt:lpstr>
      <vt:lpstr>Continuing Emergent Literacy Instruction Implementation Work In 2012-2013</vt:lpstr>
      <vt:lpstr>Ottawa Area ISD</vt:lpstr>
      <vt:lpstr>Goals</vt:lpstr>
      <vt:lpstr>Local Participation</vt:lpstr>
      <vt:lpstr>Training Provided</vt:lpstr>
      <vt:lpstr>PBIS: Tier One</vt:lpstr>
      <vt:lpstr>PowerPoint Presentation</vt:lpstr>
      <vt:lpstr>PowerPoint Presentation</vt:lpstr>
      <vt:lpstr>Essential Components Of Literacy Assessments-Our Rubric </vt:lpstr>
      <vt:lpstr>Data</vt:lpstr>
      <vt:lpstr>Next Steps</vt:lpstr>
      <vt:lpstr>SUCCESSES and CHALLENGES</vt:lpstr>
      <vt:lpstr>Successes </vt:lpstr>
      <vt:lpstr>Challenges</vt:lpstr>
      <vt:lpstr>How To Contact Us:</vt:lpstr>
      <vt:lpstr>Resources</vt:lpstr>
    </vt:vector>
  </TitlesOfParts>
  <Company>IISD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Corrie Mervyn</dc:creator>
  <cp:lastModifiedBy>Mcqueen, Michelle D</cp:lastModifiedBy>
  <cp:revision>74</cp:revision>
  <cp:lastPrinted>2012-06-19T14:11:09Z</cp:lastPrinted>
  <dcterms:created xsi:type="dcterms:W3CDTF">2012-06-08T14:40:23Z</dcterms:created>
  <dcterms:modified xsi:type="dcterms:W3CDTF">2017-07-28T02:16:29Z</dcterms:modified>
</cp:coreProperties>
</file>